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09" r:id="rId3"/>
    <p:sldMasterId id="2147483721" r:id="rId4"/>
  </p:sldMasterIdLst>
  <p:notesMasterIdLst>
    <p:notesMasterId r:id="rId46"/>
  </p:notesMasterIdLst>
  <p:sldIdLst>
    <p:sldId id="256" r:id="rId5"/>
    <p:sldId id="257" r:id="rId6"/>
    <p:sldId id="267" r:id="rId7"/>
    <p:sldId id="271" r:id="rId8"/>
    <p:sldId id="272" r:id="rId9"/>
    <p:sldId id="273" r:id="rId10"/>
    <p:sldId id="275" r:id="rId11"/>
    <p:sldId id="276" r:id="rId12"/>
    <p:sldId id="281" r:id="rId13"/>
    <p:sldId id="282" r:id="rId14"/>
    <p:sldId id="283" r:id="rId15"/>
    <p:sldId id="284" r:id="rId16"/>
    <p:sldId id="285" r:id="rId17"/>
    <p:sldId id="286" r:id="rId18"/>
    <p:sldId id="287" r:id="rId19"/>
    <p:sldId id="288" r:id="rId20"/>
    <p:sldId id="289" r:id="rId21"/>
    <p:sldId id="327" r:id="rId22"/>
    <p:sldId id="290" r:id="rId23"/>
    <p:sldId id="291" r:id="rId24"/>
    <p:sldId id="303" r:id="rId25"/>
    <p:sldId id="294" r:id="rId26"/>
    <p:sldId id="295" r:id="rId27"/>
    <p:sldId id="296" r:id="rId28"/>
    <p:sldId id="297" r:id="rId29"/>
    <p:sldId id="298" r:id="rId30"/>
    <p:sldId id="309" r:id="rId31"/>
    <p:sldId id="299" r:id="rId32"/>
    <p:sldId id="317" r:id="rId33"/>
    <p:sldId id="320" r:id="rId34"/>
    <p:sldId id="328" r:id="rId35"/>
    <p:sldId id="301" r:id="rId36"/>
    <p:sldId id="329" r:id="rId37"/>
    <p:sldId id="310" r:id="rId38"/>
    <p:sldId id="307" r:id="rId39"/>
    <p:sldId id="306" r:id="rId40"/>
    <p:sldId id="308" r:id="rId41"/>
    <p:sldId id="302" r:id="rId42"/>
    <p:sldId id="319" r:id="rId43"/>
    <p:sldId id="322" r:id="rId44"/>
    <p:sldId id="32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3"/>
  </p:normalViewPr>
  <p:slideViewPr>
    <p:cSldViewPr>
      <p:cViewPr varScale="1">
        <p:scale>
          <a:sx n="95" d="100"/>
          <a:sy n="95" d="100"/>
        </p:scale>
        <p:origin x="-120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7E044-45C7-49D4-B616-C1EB0EB337FB}" type="datetimeFigureOut">
              <a:rPr lang="en-US" smtClean="0"/>
              <a:t>08/26/2019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C839A6-008C-4A28-B9D2-6B4E741E06E2}" type="slidenum">
              <a:rPr lang="en-US" smtClean="0"/>
              <a:t>‹#›</a:t>
            </a:fld>
            <a:endParaRPr lang="en-US"/>
          </a:p>
        </p:txBody>
      </p:sp>
    </p:spTree>
    <p:extLst>
      <p:ext uri="{BB962C8B-B14F-4D97-AF65-F5344CB8AC3E}">
        <p14:creationId xmlns:p14="http://schemas.microsoft.com/office/powerpoint/2010/main" val="954515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7BD416FA-368F-4DD3-B68D-BEBC34F8981B}" type="slidenum">
              <a:rPr lang="en-US">
                <a:solidFill>
                  <a:prstClr val="black"/>
                </a:solidFill>
              </a:rPr>
              <a:pPr>
                <a:defRPr/>
              </a:pPr>
              <a:t>7</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42AAB2-2528-4A41-AE86-F678288756F7}" type="slidenum">
              <a:rPr lang="en-US">
                <a:solidFill>
                  <a:prstClr val="black"/>
                </a:solidFill>
              </a:rPr>
              <a:pPr>
                <a:defRPr/>
              </a:pPr>
              <a:t>16</a:t>
            </a:fld>
            <a:endParaRPr lang="en-US">
              <a:solidFill>
                <a:prstClr val="black"/>
              </a:solidFill>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6EFA8EB-F376-4460-9BA5-400A0D59BC65}" type="slidenum">
              <a:rPr lang="en-US">
                <a:solidFill>
                  <a:prstClr val="black"/>
                </a:solidFill>
              </a:rPr>
              <a:pPr>
                <a:defRPr/>
              </a:pPr>
              <a:t>17</a:t>
            </a:fld>
            <a:endParaRPr lang="en-US">
              <a:solidFill>
                <a:prstClr val="black"/>
              </a:solidFill>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FB740A2-7CD3-4F5C-A457-5F0A9A6C75F1}" type="slidenum">
              <a:rPr lang="en-US">
                <a:solidFill>
                  <a:prstClr val="black"/>
                </a:solidFill>
              </a:rPr>
              <a:pPr>
                <a:defRPr/>
              </a:pPr>
              <a:t>19</a:t>
            </a:fld>
            <a:endParaRPr lang="en-US">
              <a:solidFill>
                <a:prstClr val="black"/>
              </a:solidFill>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41CF79F-CC66-493A-93CB-0A27C322F186}" type="slidenum">
              <a:rPr lang="en-US">
                <a:solidFill>
                  <a:prstClr val="black"/>
                </a:solidFill>
              </a:rPr>
              <a:pPr>
                <a:defRPr/>
              </a:pPr>
              <a:t>20</a:t>
            </a:fld>
            <a:endParaRPr lang="en-US">
              <a:solidFill>
                <a:prstClr val="black"/>
              </a:solidFill>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D37A23B-8D52-40D7-811F-5CF5BEFEFAD9}" type="slidenum">
              <a:rPr lang="en-US">
                <a:solidFill>
                  <a:prstClr val="black"/>
                </a:solidFill>
              </a:rPr>
              <a:pPr>
                <a:defRPr/>
              </a:pPr>
              <a:t>23</a:t>
            </a:fld>
            <a:endParaRPr lang="en-US">
              <a:solidFill>
                <a:prstClr val="black"/>
              </a:solidFill>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DF4EEBE-B542-4754-AD35-7E051E69A3C6}" type="slidenum">
              <a:rPr lang="en-US">
                <a:solidFill>
                  <a:prstClr val="black"/>
                </a:solidFill>
              </a:rPr>
              <a:pPr>
                <a:defRPr/>
              </a:pPr>
              <a:t>24</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3F38643-3C41-4548-A4BF-829D96E6E4DC}" type="slidenum">
              <a:rPr lang="en-US">
                <a:solidFill>
                  <a:prstClr val="black"/>
                </a:solidFill>
              </a:rPr>
              <a:pPr>
                <a:defRPr/>
              </a:pPr>
              <a:t>25</a:t>
            </a:fld>
            <a:endParaRPr lang="en-US">
              <a:solidFill>
                <a:prstClr val="black"/>
              </a:solidFill>
            </a:endParaRPr>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B6B8B02-626C-4183-9435-2E1EF9A7735E}" type="slidenum">
              <a:rPr lang="en-US">
                <a:solidFill>
                  <a:prstClr val="black"/>
                </a:solidFill>
              </a:rPr>
              <a:pPr>
                <a:defRPr/>
              </a:pPr>
              <a:t>26</a:t>
            </a:fld>
            <a:endParaRPr lang="en-US">
              <a:solidFill>
                <a:prstClr val="black"/>
              </a:solidFill>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0E24E23-3A0D-4A13-ACE9-B48827D9FCEC}" type="slidenum">
              <a:rPr lang="en-US">
                <a:solidFill>
                  <a:prstClr val="black"/>
                </a:solidFill>
              </a:rPr>
              <a:pPr>
                <a:defRPr/>
              </a:pPr>
              <a:t>8</a:t>
            </a:fld>
            <a:endParaRPr lang="en-US">
              <a:solidFill>
                <a:prstClr val="black"/>
              </a:solidFill>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9EA53EF-9B7D-45A1-95DF-EC0072083AD3}" type="slidenum">
              <a:rPr lang="en-US">
                <a:solidFill>
                  <a:prstClr val="black"/>
                </a:solidFill>
              </a:rPr>
              <a:pPr>
                <a:defRPr/>
              </a:pPr>
              <a:t>9</a:t>
            </a:fld>
            <a:endParaRPr lang="en-US">
              <a:solidFill>
                <a:prstClr val="black"/>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7D5A03B-08FB-451F-BD92-52AFF74ACA54}" type="slidenum">
              <a:rPr lang="en-US">
                <a:solidFill>
                  <a:prstClr val="black"/>
                </a:solidFill>
              </a:rPr>
              <a:pPr>
                <a:defRPr/>
              </a:pPr>
              <a:t>10</a:t>
            </a:fld>
            <a:endParaRPr lang="en-US">
              <a:solidFill>
                <a:prstClr val="black"/>
              </a:solidFill>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t>Why would this be useful?  Main reason is focus.  Also enables “smart” cropping.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08A6558-1239-4CB6-9FB3-4F4D94D97265}" type="slidenum">
              <a:rPr lang="en-US">
                <a:solidFill>
                  <a:prstClr val="black"/>
                </a:solidFill>
              </a:rPr>
              <a:pPr>
                <a:defRPr/>
              </a:pPr>
              <a:t>11</a:t>
            </a:fld>
            <a:endParaRPr lang="en-US">
              <a:solidFill>
                <a:prstClr val="black"/>
              </a:solidFill>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52AF0C-75E1-4A9C-98FD-1141052C118A}" type="slidenum">
              <a:rPr lang="en-US">
                <a:solidFill>
                  <a:prstClr val="black"/>
                </a:solidFill>
              </a:rPr>
              <a:pPr>
                <a:defRPr/>
              </a:pPr>
              <a:t>12</a:t>
            </a:fld>
            <a:endParaRPr lang="en-US">
              <a:solidFill>
                <a:prstClr val="black"/>
              </a:solidFill>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380A047-6BB5-487C-94E7-03558DC35B55}" type="slidenum">
              <a:rPr lang="en-US">
                <a:solidFill>
                  <a:prstClr val="black"/>
                </a:solidFill>
              </a:rPr>
              <a:pPr>
                <a:defRPr/>
              </a:pPr>
              <a:t>13</a:t>
            </a:fld>
            <a:endParaRPr lang="en-US">
              <a:solidFill>
                <a:prstClr val="black"/>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t>Age 12, Age 30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5E028-653E-42ED-B42D-84DAD997030B}" type="slidenum">
              <a:rPr lang="en-US">
                <a:solidFill>
                  <a:prstClr val="black"/>
                </a:solidFill>
              </a:rPr>
              <a:pPr>
                <a:defRPr/>
              </a:pPr>
              <a:t>14</a:t>
            </a:fld>
            <a:endParaRPr lang="en-US">
              <a:solidFill>
                <a:prstClr val="black"/>
              </a:solidFill>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EA3614-857B-4D8C-9F61-6CDE108F3745}" type="slidenum">
              <a:rPr lang="en-US">
                <a:solidFill>
                  <a:prstClr val="black"/>
                </a:solidFill>
              </a:rPr>
              <a:pPr>
                <a:defRPr/>
              </a:pPr>
              <a:t>15</a:t>
            </a:fld>
            <a:endParaRPr lang="en-US">
              <a:solidFill>
                <a:prstClr val="black"/>
              </a:solidFill>
            </a:endParaRPr>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D6E931-C069-450B-8EF2-1C865EB7A2E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3DD413D-6DF0-45FA-9676-E9C0433C0F4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D32511-99DE-4C82-A4BC-F5E58EDA6988}"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914400"/>
            <a:ext cx="3810000" cy="5257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8C1E842-CFC8-4452-A590-3086AD7B5E2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830404-31A5-4F0F-A145-0D9D19CAEC8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E6D6FB3-47F3-4646-932B-1BE4AE028EA9}"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28CD94A-2C6B-4DF6-871F-7769C9B8A21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7918F93-C341-4EB0-90ED-80D2F37FD3C1}"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446044A-196B-42E3-9270-AF8BCFBE168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57F1927-EE98-41CA-9555-CC0AE1322754}"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491543-5E52-45B1-8835-521D57B7142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E7DFFBA-A9B8-4DFE-A883-23A264947ABB}" type="datetimeFigureOut">
              <a:rPr lang="en-US">
                <a:solidFill>
                  <a:prstClr val="black">
                    <a:tint val="75000"/>
                  </a:prstClr>
                </a:solidFill>
              </a:rPr>
              <a:pPr>
                <a:defRPr/>
              </a:pPr>
              <a:t>08/26/2019</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DB326-25EC-4715-B256-DD324C59909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D38E61-1AB8-4719-AA18-2F1A2E2A1AA8}" type="datetimeFigureOut">
              <a:rPr lang="en-US">
                <a:solidFill>
                  <a:prstClr val="black">
                    <a:tint val="75000"/>
                  </a:prstClr>
                </a:solidFill>
              </a:rPr>
              <a:pPr>
                <a:defRPr/>
              </a:pPr>
              <a:t>08/26/2019</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3ED1F38-FE73-4530-972D-B5896288F8D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F3F1C6D-9305-4F92-9FFF-44BFD78DE8DA}" type="datetimeFigureOut">
              <a:rPr lang="en-US">
                <a:solidFill>
                  <a:prstClr val="black">
                    <a:tint val="75000"/>
                  </a:prstClr>
                </a:solidFill>
              </a:rPr>
              <a:pPr>
                <a:defRPr/>
              </a:pPr>
              <a:t>08/26/2019</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BEA10E8-845B-4F12-A45E-E9D8AFA2CA4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417503-2D4F-4536-B1C2-FE328F3BE471}"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06D4F9-3AFD-45DE-90B9-958DFC7ECA09}" type="datetimeFigureOut">
              <a:rPr lang="en-US">
                <a:solidFill>
                  <a:prstClr val="black">
                    <a:tint val="75000"/>
                  </a:prstClr>
                </a:solidFill>
              </a:rPr>
              <a:pPr>
                <a:defRPr/>
              </a:pPr>
              <a:t>08/26/2019</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54D1D3-1FF9-4A54-A838-C942B77D6FC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6550616-C8AD-48B9-B76F-88FA806AEEEA}" type="datetimeFigureOut">
              <a:rPr lang="en-US">
                <a:solidFill>
                  <a:prstClr val="black">
                    <a:tint val="75000"/>
                  </a:prstClr>
                </a:solidFill>
              </a:rPr>
              <a:pPr>
                <a:defRPr/>
              </a:pPr>
              <a:t>08/26/2019</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713D15C-E520-46F1-8E8A-9D8432F63E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5B1031-02B1-4B22-9EEE-5AE2B922B597}" type="datetimeFigureOut">
              <a:rPr lang="en-US">
                <a:solidFill>
                  <a:prstClr val="black">
                    <a:tint val="75000"/>
                  </a:prstClr>
                </a:solidFill>
              </a:rPr>
              <a:pPr>
                <a:defRPr/>
              </a:pPr>
              <a:t>08/26/2019</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2D4BF9D-A3E0-47BC-A209-31556D4803A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16563C-EAC2-4DCF-B523-0E7486BA2411}"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6F45124-8F79-47CD-9108-F31BC3CF0719}"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5AFC4EB-9E26-4046-B3F2-C3B0FEBE00F6}"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334D376-153D-4A5D-BD50-A8A321ED4D1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3F8240C-0365-4142-A327-B897804C49CE}"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6B7CE67-B026-4840-B768-F1CAFDCD2D6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6D71FF3-B3AF-44DC-85C6-AB16392F40B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BA0238C-F269-4C95-BABA-B6F71368EAF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7919D9B-9577-4CF0-A0C8-09640C22F4D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681CDA9-A9FD-427E-9C56-5854917F6B7C}" type="slidenum">
              <a:rPr lang="en-US">
                <a:solidFill>
                  <a:srgbClr val="000000"/>
                </a:solidFill>
              </a:rPr>
              <a:pPr>
                <a:def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cs typeface="Arial" charset="0"/>
              </a:defRPr>
            </a:lvl1pPr>
          </a:lstStyle>
          <a:p>
            <a:pPr eaLnBrk="0" fontAlgn="base" hangingPunct="0">
              <a:spcBef>
                <a:spcPct val="0"/>
              </a:spcBef>
              <a:spcAft>
                <a:spcPct val="0"/>
              </a:spcAft>
              <a:defRPr/>
            </a:pPr>
            <a:endParaRPr lang="en-US">
              <a:solidFill>
                <a:srgbClr val="000000"/>
              </a:solidFill>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cs typeface="Arial" charset="0"/>
              </a:defRPr>
            </a:lvl1pPr>
          </a:lstStyle>
          <a:p>
            <a:pPr eaLnBrk="0" fontAlgn="base" hangingPunct="0">
              <a:spcBef>
                <a:spcPct val="0"/>
              </a:spcBef>
              <a:spcAft>
                <a:spcPct val="0"/>
              </a:spcAft>
              <a:defRPr/>
            </a:pPr>
            <a:endParaRPr lang="en-US">
              <a:solidFill>
                <a:srgbClr val="000000"/>
              </a:solidFill>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cs typeface="Arial" charset="0"/>
              </a:defRPr>
            </a:lvl1pPr>
          </a:lstStyle>
          <a:p>
            <a:pPr eaLnBrk="0" fontAlgn="base" hangingPunct="0">
              <a:spcBef>
                <a:spcPct val="0"/>
              </a:spcBef>
              <a:spcAft>
                <a:spcPct val="0"/>
              </a:spcAft>
              <a:defRPr/>
            </a:pPr>
            <a:fld id="{A57E4DB7-B118-45E1-8164-F9EA1F5F12F9}"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BFB2DA7-57E5-4DD9-9CC6-625DF2779305}" type="datetimeFigureOut">
              <a:rPr lang="en-US">
                <a:solidFill>
                  <a:prstClr val="black">
                    <a:tint val="75000"/>
                  </a:prstClr>
                </a:solidFill>
              </a:rPr>
              <a:pPr>
                <a:defRPr/>
              </a:pPr>
              <a:t>08/26/2019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2F93EFA-51EA-439B-83F4-BECA7EE6E4C3}"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08/26/2019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4.jpeg"/><Relationship Id="rId5" Type="http://schemas.openxmlformats.org/officeDocument/2006/relationships/notesSlide" Target="../notesSlides/notesSlide4.xml"/><Relationship Id="rId4"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14.xml"/><Relationship Id="rId7" Type="http://schemas.openxmlformats.org/officeDocument/2006/relationships/notesSlide" Target="../notesSlides/notesSlide5.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25.xml"/><Relationship Id="rId5" Type="http://schemas.openxmlformats.org/officeDocument/2006/relationships/tags" Target="../tags/tag16.xml"/><Relationship Id="rId10"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tags" Target="../tags/tag15.xml"/><Relationship Id="rId9"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hyperlink" Target="http://www.evolution.com/products/lanehawk/" TargetMode="Externa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7.jpeg"/><Relationship Id="rId5" Type="http://schemas.openxmlformats.org/officeDocument/2006/relationships/notesSlide" Target="../notesSlides/notesSlide6.xml"/><Relationship Id="rId4"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22.xml"/><Relationship Id="rId7" Type="http://schemas.openxmlformats.org/officeDocument/2006/relationships/notesSlide" Target="../notesSlides/notesSlide7.xml"/><Relationship Id="rId12" Type="http://schemas.openxmlformats.org/officeDocument/2006/relationships/hyperlink" Target="http://en.wikipedia.org/wiki/Afghan_Girl_(photo)"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5.xml"/><Relationship Id="rId11" Type="http://schemas.openxmlformats.org/officeDocument/2006/relationships/hyperlink" Target="http://www.cl.cam.ac.uk/~jgd1000/afghan.html" TargetMode="External"/><Relationship Id="rId5" Type="http://schemas.openxmlformats.org/officeDocument/2006/relationships/tags" Target="../tags/tag24.xml"/><Relationship Id="rId10" Type="http://schemas.openxmlformats.org/officeDocument/2006/relationships/image" Target="../media/image20.jpeg"/><Relationship Id="rId4" Type="http://schemas.openxmlformats.org/officeDocument/2006/relationships/tags" Target="../tags/tag23.xml"/><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23.jpe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2.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1.jpeg"/><Relationship Id="rId5" Type="http://schemas.openxmlformats.org/officeDocument/2006/relationships/tags" Target="../tags/tag29.xml"/><Relationship Id="rId15" Type="http://schemas.openxmlformats.org/officeDocument/2006/relationships/image" Target="../media/image24.jpeg"/><Relationship Id="rId10" Type="http://schemas.openxmlformats.org/officeDocument/2006/relationships/notesSlide" Target="../notesSlides/notesSlide8.xml"/><Relationship Id="rId4" Type="http://schemas.openxmlformats.org/officeDocument/2006/relationships/tags" Target="../tags/tag28.xml"/><Relationship Id="rId9" Type="http://schemas.openxmlformats.org/officeDocument/2006/relationships/slideLayout" Target="../slideLayouts/slideLayout25.xml"/><Relationship Id="rId14" Type="http://schemas.openxmlformats.org/officeDocument/2006/relationships/hyperlink" Target="http://www.sensiblevision.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google.com/mobile/goggles/#text" TargetMode="External"/><Relationship Id="rId3" Type="http://schemas.openxmlformats.org/officeDocument/2006/relationships/tags" Target="../tags/tag35.xml"/><Relationship Id="rId7" Type="http://schemas.openxmlformats.org/officeDocument/2006/relationships/hyperlink" Target="http://research.nokia.com/researchteams/vcui/index.html"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hyperlink" Target="http://www.infoworld.com/article/07/04/24/HNnokiasiliconvalley_1.html" TargetMode="External"/><Relationship Id="rId5" Type="http://schemas.openxmlformats.org/officeDocument/2006/relationships/notesSlide" Target="../notesSlides/notesSlide9.xml"/><Relationship Id="rId4" Type="http://schemas.openxmlformats.org/officeDocument/2006/relationships/slideLayout" Target="../slideLayouts/slideLayout25.xml"/><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tags" Target="../tags/tag38.xml"/><Relationship Id="rId7" Type="http://schemas.openxmlformats.org/officeDocument/2006/relationships/image" Target="../media/image26.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0.xml"/><Relationship Id="rId5" Type="http://schemas.openxmlformats.org/officeDocument/2006/relationships/slideLayout" Target="../slideLayouts/slideLayout25.xml"/><Relationship Id="rId4" Type="http://schemas.openxmlformats.org/officeDocument/2006/relationships/tags" Target="../tags/tag39.xml"/></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42.xml"/><Relationship Id="rId7" Type="http://schemas.openxmlformats.org/officeDocument/2006/relationships/image" Target="../media/image28.jpe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1.xml"/><Relationship Id="rId5" Type="http://schemas.openxmlformats.org/officeDocument/2006/relationships/slideLayout" Target="../slideLayouts/slideLayout25.xml"/><Relationship Id="rId4" Type="http://schemas.openxmlformats.org/officeDocument/2006/relationships/tags" Target="../tags/tag4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hyperlink" Target="http://www.howstuffworks.com/first-down-line.htm" TargetMode="External"/><Relationship Id="rId3" Type="http://schemas.openxmlformats.org/officeDocument/2006/relationships/tags" Target="../tags/tag46.xml"/><Relationship Id="rId7" Type="http://schemas.openxmlformats.org/officeDocument/2006/relationships/image" Target="../media/image32.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2.xml"/><Relationship Id="rId5" Type="http://schemas.openxmlformats.org/officeDocument/2006/relationships/slideLayout" Target="../slideLayouts/slideLayout25.xml"/><Relationship Id="rId10" Type="http://schemas.openxmlformats.org/officeDocument/2006/relationships/hyperlink" Target="http://www.sportvision.com/video.html" TargetMode="External"/><Relationship Id="rId4" Type="http://schemas.openxmlformats.org/officeDocument/2006/relationships/tags" Target="../tags/tag47.xml"/><Relationship Id="rId9" Type="http://schemas.openxmlformats.org/officeDocument/2006/relationships/hyperlink" Target="http://www.howstuff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0.xml"/><Relationship Id="rId7" Type="http://schemas.openxmlformats.org/officeDocument/2006/relationships/hyperlink" Target="http://www.mobileye.com/" TargetMode="Externa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13.xml"/><Relationship Id="rId5" Type="http://schemas.openxmlformats.org/officeDocument/2006/relationships/slideLayout" Target="../slideLayouts/slideLayout25.xml"/><Relationship Id="rId4" Type="http://schemas.openxmlformats.org/officeDocument/2006/relationships/tags" Target="../tags/tag51.xml"/></Relationships>
</file>

<file path=ppt/slides/_rels/slide21.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7" Type="http://schemas.openxmlformats.org/officeDocument/2006/relationships/hyperlink" Target="http://www.thestar.com/wheels/article/1036702--human-error-blamed-after-google-s-driverless-car-sparks-five-vehicle-crash" TargetMode="External"/><Relationship Id="rId2" Type="http://schemas.openxmlformats.org/officeDocument/2006/relationships/image" Target="../media/image34.jpeg"/><Relationship Id="rId1" Type="http://schemas.openxmlformats.org/officeDocument/2006/relationships/slideLayout" Target="../slideLayouts/slideLayout25.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36.jpeg"/><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5.xml"/><Relationship Id="rId6" Type="http://schemas.openxmlformats.org/officeDocument/2006/relationships/image" Target="../media/image35.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54.xml"/><Relationship Id="rId7" Type="http://schemas.openxmlformats.org/officeDocument/2006/relationships/notesSlide" Target="../notesSlides/notesSlide1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5.xml"/><Relationship Id="rId5" Type="http://schemas.openxmlformats.org/officeDocument/2006/relationships/tags" Target="../tags/tag56.xml"/><Relationship Id="rId10" Type="http://schemas.openxmlformats.org/officeDocument/2006/relationships/hyperlink" Target="http://marsrovers.jpl.nasa.gov/gallery/images.html" TargetMode="External"/><Relationship Id="rId4" Type="http://schemas.openxmlformats.org/officeDocument/2006/relationships/tags" Target="../tags/tag55.xml"/><Relationship Id="rId9" Type="http://schemas.openxmlformats.org/officeDocument/2006/relationships/hyperlink" Target="http://www.ri.cmu.edu/pubs/pub_5719.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hyperlink" Target="http://upload.wikimedia.org/wikipedia/commons/d/d8/NASA_Mars_Rover.jpg" TargetMode="Externa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hyperlink" Target="http://www.robocup.org/" TargetMode="External"/><Relationship Id="rId17" Type="http://schemas.openxmlformats.org/officeDocument/2006/relationships/hyperlink" Target="http://stair.stanford.edu/" TargetMode="External"/><Relationship Id="rId2" Type="http://schemas.openxmlformats.org/officeDocument/2006/relationships/tags" Target="../tags/tag58.xml"/><Relationship Id="rId16" Type="http://schemas.openxmlformats.org/officeDocument/2006/relationships/image" Target="../media/image42.jpe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40.jpeg"/><Relationship Id="rId5" Type="http://schemas.openxmlformats.org/officeDocument/2006/relationships/tags" Target="../tags/tag61.xml"/><Relationship Id="rId15" Type="http://schemas.openxmlformats.org/officeDocument/2006/relationships/hyperlink" Target="http://en.wikipedia.org/wiki/Spirit_rover" TargetMode="External"/><Relationship Id="rId10" Type="http://schemas.openxmlformats.org/officeDocument/2006/relationships/hyperlink" Target="UNSW_CMU.mpg" TargetMode="External"/><Relationship Id="rId4" Type="http://schemas.openxmlformats.org/officeDocument/2006/relationships/tags" Target="../tags/tag60.xml"/><Relationship Id="rId9" Type="http://schemas.openxmlformats.org/officeDocument/2006/relationships/notesSlide" Target="../notesSlides/notesSlide16.xml"/><Relationship Id="rId14"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6.xml"/><Relationship Id="rId7" Type="http://schemas.openxmlformats.org/officeDocument/2006/relationships/notesSlide" Target="../notesSlides/notesSlide17.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29.xml"/><Relationship Id="rId5" Type="http://schemas.openxmlformats.org/officeDocument/2006/relationships/tags" Target="../tags/tag68.xml"/><Relationship Id="rId10" Type="http://schemas.openxmlformats.org/officeDocument/2006/relationships/hyperlink" Target="http://groups.csail.mit.edu/vision/medical-vision/surgery/surgical_navigation.html" TargetMode="External"/><Relationship Id="rId4" Type="http://schemas.openxmlformats.org/officeDocument/2006/relationships/tags" Target="../tags/tag67.xm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cv.sdsu.edu/" TargetMode="External"/><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hyperlink" Target="http://www-rohan.sdsu.edu/~download/matlab.html" TargetMode="Externa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29.xml"/><Relationship Id="rId12" Type="http://schemas.openxmlformats.org/officeDocument/2006/relationships/hyperlink" Target="http://en.wikipedia.org/wiki/Automatic_number_plate_recognition" TargetMode="Externa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3.png"/><Relationship Id="rId5" Type="http://schemas.openxmlformats.org/officeDocument/2006/relationships/tags" Target="../tags/tag7.xml"/><Relationship Id="rId10" Type="http://schemas.openxmlformats.org/officeDocument/2006/relationships/hyperlink" Target="http://www.research.att.com/~yann" TargetMode="External"/><Relationship Id="rId4" Type="http://schemas.openxmlformats.org/officeDocument/2006/relationships/tags" Target="../tags/tag6.xml"/><Relationship Id="rId9"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82717" y="1900031"/>
            <a:ext cx="7772400" cy="1470025"/>
          </a:xfrm>
        </p:spPr>
        <p:txBody>
          <a:bodyPr/>
          <a:lstStyle/>
          <a:p>
            <a:r>
              <a:rPr lang="en-US" dirty="0"/>
              <a:t>CS 696: Applied Computer Vision</a:t>
            </a:r>
          </a:p>
        </p:txBody>
      </p:sp>
      <p:sp>
        <p:nvSpPr>
          <p:cNvPr id="7" name="Rectangle 6"/>
          <p:cNvSpPr/>
          <p:nvPr/>
        </p:nvSpPr>
        <p:spPr>
          <a:xfrm>
            <a:off x="719959" y="3374410"/>
            <a:ext cx="7162800" cy="2677656"/>
          </a:xfrm>
          <a:prstGeom prst="rect">
            <a:avLst/>
          </a:prstGeom>
        </p:spPr>
        <p:txBody>
          <a:bodyPr wrap="square">
            <a:spAutoFit/>
          </a:bodyPr>
          <a:lstStyle/>
          <a:p>
            <a:pPr algn="ctr"/>
            <a:r>
              <a:rPr lang="en-US" sz="2400" dirty="0"/>
              <a:t>Instructor:  </a:t>
            </a:r>
            <a:r>
              <a:rPr lang="en-US" sz="2400" dirty="0" err="1"/>
              <a:t>Xiaobai</a:t>
            </a:r>
            <a:r>
              <a:rPr lang="en-US" sz="2400" dirty="0"/>
              <a:t> Liu</a:t>
            </a:r>
          </a:p>
          <a:p>
            <a:pPr algn="ctr"/>
            <a:r>
              <a:rPr lang="en-US" sz="2400" dirty="0"/>
              <a:t> </a:t>
            </a:r>
          </a:p>
          <a:p>
            <a:pPr algn="ctr"/>
            <a:endParaRPr lang="en-US" sz="2400" dirty="0"/>
          </a:p>
          <a:p>
            <a:pPr algn="ctr"/>
            <a:endParaRPr lang="en-US" sz="2400" dirty="0"/>
          </a:p>
          <a:p>
            <a:pPr algn="ctr"/>
            <a:endParaRPr lang="en-US" sz="2400" dirty="0"/>
          </a:p>
          <a:p>
            <a:pPr algn="ctr"/>
            <a:endParaRPr lang="en-US" sz="2400" dirty="0"/>
          </a:p>
          <a:p>
            <a:pPr algn="ct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custDataLst>
              <p:tags r:id="rId1"/>
            </p:custDataLst>
          </p:nvPr>
        </p:nvSpPr>
        <p:spPr/>
        <p:txBody>
          <a:bodyPr/>
          <a:lstStyle/>
          <a:p>
            <a:pPr eaLnBrk="1" hangingPunct="1"/>
            <a:r>
              <a:rPr lang="en-US"/>
              <a:t>Face detection</a:t>
            </a:r>
          </a:p>
        </p:txBody>
      </p:sp>
      <p:sp>
        <p:nvSpPr>
          <p:cNvPr id="22531" name="Rectangle 3"/>
          <p:cNvSpPr>
            <a:spLocks noGrp="1" noChangeArrowheads="1"/>
          </p:cNvSpPr>
          <p:nvPr>
            <p:ph type="body" idx="1"/>
            <p:custDataLst>
              <p:tags r:id="rId2"/>
            </p:custDataLst>
          </p:nvPr>
        </p:nvSpPr>
        <p:spPr>
          <a:xfrm>
            <a:off x="685800" y="4876800"/>
            <a:ext cx="7772400" cy="1295400"/>
          </a:xfrm>
        </p:spPr>
        <p:txBody>
          <a:bodyPr/>
          <a:lstStyle/>
          <a:p>
            <a:pPr eaLnBrk="1" hangingPunct="1"/>
            <a:r>
              <a:rPr lang="en-US"/>
              <a:t>Many new digital cameras now detect faces</a:t>
            </a:r>
          </a:p>
          <a:p>
            <a:pPr lvl="1" eaLnBrk="1" hangingPunct="1"/>
            <a:r>
              <a:rPr lang="en-US"/>
              <a:t>Canon, Sony, Fuji, …</a:t>
            </a:r>
          </a:p>
          <a:p>
            <a:pPr lvl="1" eaLnBrk="1" hangingPunct="1">
              <a:buFontTx/>
              <a:buNone/>
            </a:pPr>
            <a:endParaRPr lang="en-US"/>
          </a:p>
        </p:txBody>
      </p:sp>
      <p:pic>
        <p:nvPicPr>
          <p:cNvPr id="22532" name="Picture 5" descr="tested_485"/>
          <p:cNvPicPr>
            <a:picLocks noChangeAspect="1" noChangeArrowheads="1"/>
          </p:cNvPicPr>
          <p:nvPr>
            <p:custDataLst>
              <p:tags r:id="rId3"/>
            </p:custDataLst>
          </p:nvPr>
        </p:nvPicPr>
        <p:blipFill>
          <a:blip r:embed="rId6" cstate="print"/>
          <a:srcRect/>
          <a:stretch>
            <a:fillRect/>
          </a:stretch>
        </p:blipFill>
        <p:spPr bwMode="auto">
          <a:xfrm>
            <a:off x="2262188" y="1371600"/>
            <a:ext cx="4619625" cy="3124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
            </p:custDataLst>
          </p:nvPr>
        </p:nvSpPr>
        <p:spPr/>
        <p:txBody>
          <a:bodyPr/>
          <a:lstStyle/>
          <a:p>
            <a:pPr eaLnBrk="1" hangingPunct="1"/>
            <a:r>
              <a:rPr lang="en-US" dirty="0"/>
              <a:t>Smile detection</a:t>
            </a:r>
          </a:p>
        </p:txBody>
      </p:sp>
      <p:sp>
        <p:nvSpPr>
          <p:cNvPr id="23555" name="Rectangle 3"/>
          <p:cNvSpPr>
            <a:spLocks noGrp="1" noChangeArrowheads="1"/>
          </p:cNvSpPr>
          <p:nvPr>
            <p:ph type="body" idx="1"/>
            <p:custDataLst>
              <p:tags r:id="rId2"/>
            </p:custDataLst>
          </p:nvPr>
        </p:nvSpPr>
        <p:spPr/>
        <p:txBody>
          <a:bodyPr/>
          <a:lstStyle/>
          <a:p>
            <a:pPr eaLnBrk="1" hangingPunct="1"/>
            <a:endParaRPr lang="en-US"/>
          </a:p>
        </p:txBody>
      </p:sp>
      <p:pic>
        <p:nvPicPr>
          <p:cNvPr id="23556" name="Picture 6"/>
          <p:cNvPicPr>
            <a:picLocks noChangeAspect="1" noChangeArrowheads="1"/>
          </p:cNvPicPr>
          <p:nvPr>
            <p:custDataLst>
              <p:tags r:id="rId3"/>
            </p:custDataLst>
          </p:nvPr>
        </p:nvPicPr>
        <p:blipFill>
          <a:blip r:embed="rId8" cstate="print"/>
          <a:srcRect/>
          <a:stretch>
            <a:fillRect/>
          </a:stretch>
        </p:blipFill>
        <p:spPr bwMode="auto">
          <a:xfrm>
            <a:off x="849313" y="2170113"/>
            <a:ext cx="7443787" cy="3240087"/>
          </a:xfrm>
          <a:prstGeom prst="rect">
            <a:avLst/>
          </a:prstGeom>
          <a:noFill/>
          <a:ln w="9525">
            <a:noFill/>
            <a:miter lim="800000"/>
            <a:headEnd/>
            <a:tailEnd/>
          </a:ln>
        </p:spPr>
      </p:pic>
      <p:pic>
        <p:nvPicPr>
          <p:cNvPr id="23557" name="Picture 7"/>
          <p:cNvPicPr>
            <a:picLocks noChangeAspect="1" noChangeArrowheads="1"/>
          </p:cNvPicPr>
          <p:nvPr>
            <p:custDataLst>
              <p:tags r:id="rId4"/>
            </p:custDataLst>
          </p:nvPr>
        </p:nvPicPr>
        <p:blipFill>
          <a:blip r:embed="rId9" cstate="print"/>
          <a:srcRect/>
          <a:stretch>
            <a:fillRect/>
          </a:stretch>
        </p:blipFill>
        <p:spPr bwMode="auto">
          <a:xfrm>
            <a:off x="838200" y="1143000"/>
            <a:ext cx="7467600" cy="1050925"/>
          </a:xfrm>
          <a:prstGeom prst="rect">
            <a:avLst/>
          </a:prstGeom>
          <a:noFill/>
          <a:ln w="9525">
            <a:noFill/>
            <a:miter lim="800000"/>
            <a:headEnd/>
            <a:tailEnd/>
          </a:ln>
        </p:spPr>
      </p:pic>
      <p:sp>
        <p:nvSpPr>
          <p:cNvPr id="23558" name="Rectangle 8"/>
          <p:cNvSpPr>
            <a:spLocks noChangeArrowheads="1"/>
          </p:cNvSpPr>
          <p:nvPr>
            <p:custDataLst>
              <p:tags r:id="rId5"/>
            </p:custDataLst>
          </p:nvPr>
        </p:nvSpPr>
        <p:spPr bwMode="auto">
          <a:xfrm>
            <a:off x="2051050" y="6278563"/>
            <a:ext cx="4730750" cy="396875"/>
          </a:xfrm>
          <a:prstGeom prst="rect">
            <a:avLst/>
          </a:prstGeom>
          <a:noFill/>
          <a:ln w="9525">
            <a:noFill/>
            <a:miter lim="800000"/>
            <a:headEnd/>
            <a:tailEnd/>
          </a:ln>
        </p:spPr>
        <p:txBody>
          <a:bodyPr wrap="none" anchor="ctr">
            <a:spAutoFit/>
          </a:bodyPr>
          <a:lstStyle/>
          <a:p>
            <a:pPr fontAlgn="base">
              <a:spcBef>
                <a:spcPct val="0"/>
              </a:spcBef>
              <a:spcAft>
                <a:spcPct val="0"/>
              </a:spcAft>
            </a:pPr>
            <a:r>
              <a:rPr lang="en-US" sz="2000">
                <a:solidFill>
                  <a:prstClr val="black"/>
                </a:solidFill>
                <a:latin typeface="Arial" charset="0"/>
                <a:hlinkClick r:id="rId10"/>
              </a:rPr>
              <a:t>Sony Cyber-shot® T70 Digital Still Camera </a:t>
            </a:r>
            <a:endParaRPr lang="en-US" sz="2000">
              <a:solidFill>
                <a:prstClr val="black"/>
              </a:solidFill>
              <a:latin typeface="Aria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custDataLst>
              <p:tags r:id="rId1"/>
            </p:custDataLst>
          </p:nvPr>
        </p:nvSpPr>
        <p:spPr/>
        <p:txBody>
          <a:bodyPr/>
          <a:lstStyle/>
          <a:p>
            <a:pPr eaLnBrk="1" hangingPunct="1"/>
            <a:r>
              <a:rPr lang="en-US"/>
              <a:t>Object recognition (in supermarkets)</a:t>
            </a:r>
          </a:p>
        </p:txBody>
      </p:sp>
      <p:pic>
        <p:nvPicPr>
          <p:cNvPr id="24580" name="Picture 5" descr="Detection of Bottom of the Cart Loss in Retail Checkout"/>
          <p:cNvPicPr>
            <a:picLocks noChangeAspect="1" noChangeArrowheads="1"/>
          </p:cNvPicPr>
          <p:nvPr>
            <p:custDataLst>
              <p:tags r:id="rId2"/>
            </p:custDataLst>
          </p:nvPr>
        </p:nvPicPr>
        <p:blipFill>
          <a:blip r:embed="rId6" cstate="print"/>
          <a:srcRect/>
          <a:stretch>
            <a:fillRect/>
          </a:stretch>
        </p:blipFill>
        <p:spPr bwMode="auto">
          <a:xfrm>
            <a:off x="2895600" y="1066800"/>
            <a:ext cx="2774950" cy="3295650"/>
          </a:xfrm>
          <a:prstGeom prst="rect">
            <a:avLst/>
          </a:prstGeom>
          <a:noFill/>
          <a:ln w="9525">
            <a:noFill/>
            <a:miter lim="800000"/>
            <a:headEnd/>
            <a:tailEnd/>
          </a:ln>
        </p:spPr>
      </p:pic>
      <p:sp>
        <p:nvSpPr>
          <p:cNvPr id="24581" name="Rectangle 6"/>
          <p:cNvSpPr>
            <a:spLocks noChangeArrowheads="1"/>
          </p:cNvSpPr>
          <p:nvPr>
            <p:custDataLst>
              <p:tags r:id="rId3"/>
            </p:custDataLst>
          </p:nvPr>
        </p:nvSpPr>
        <p:spPr bwMode="auto">
          <a:xfrm>
            <a:off x="1492250" y="4872038"/>
            <a:ext cx="6737350" cy="1558925"/>
          </a:xfrm>
          <a:prstGeom prst="rect">
            <a:avLst/>
          </a:prstGeom>
          <a:noFill/>
          <a:ln w="9525">
            <a:noFill/>
            <a:miter lim="800000"/>
            <a:headEnd/>
            <a:tailEnd/>
          </a:ln>
        </p:spPr>
        <p:txBody>
          <a:bodyPr anchor="ctr">
            <a:spAutoFit/>
          </a:bodyPr>
          <a:lstStyle/>
          <a:p>
            <a:pPr fontAlgn="base">
              <a:spcBef>
                <a:spcPct val="0"/>
              </a:spcBef>
              <a:spcAft>
                <a:spcPct val="0"/>
              </a:spcAft>
            </a:pPr>
            <a:r>
              <a:rPr lang="en-US" sz="1600" dirty="0" err="1">
                <a:solidFill>
                  <a:prstClr val="black"/>
                </a:solidFill>
                <a:latin typeface="Arial" charset="0"/>
                <a:hlinkClick r:id="rId7"/>
              </a:rPr>
              <a:t>LaneHawk</a:t>
            </a:r>
            <a:r>
              <a:rPr lang="en-US" sz="1600" dirty="0">
                <a:solidFill>
                  <a:prstClr val="black"/>
                </a:solidFill>
                <a:latin typeface="Arial" charset="0"/>
                <a:hlinkClick r:id="rId7"/>
              </a:rPr>
              <a:t> by </a:t>
            </a:r>
            <a:r>
              <a:rPr lang="en-US" sz="1600" dirty="0" err="1">
                <a:solidFill>
                  <a:prstClr val="black"/>
                </a:solidFill>
                <a:latin typeface="Arial" charset="0"/>
                <a:hlinkClick r:id="rId7"/>
              </a:rPr>
              <a:t>EvolutionRobotics</a:t>
            </a:r>
            <a:endParaRPr lang="en-US" sz="1600" dirty="0">
              <a:solidFill>
                <a:prstClr val="black"/>
              </a:solidFill>
              <a:latin typeface="Arial" charset="0"/>
            </a:endParaRPr>
          </a:p>
          <a:p>
            <a:pPr fontAlgn="base">
              <a:spcBef>
                <a:spcPct val="0"/>
              </a:spcBef>
              <a:spcAft>
                <a:spcPct val="0"/>
              </a:spcAft>
            </a:pPr>
            <a:r>
              <a:rPr lang="en-US" sz="1600" dirty="0">
                <a:solidFill>
                  <a:prstClr val="black"/>
                </a:solidFill>
                <a:latin typeface="Arial"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sz="1600" dirty="0" err="1">
                <a:solidFill>
                  <a:prstClr val="black"/>
                </a:solidFill>
                <a:latin typeface="Arial" charset="0"/>
              </a:rPr>
              <a:t>LaneHawk,you</a:t>
            </a:r>
            <a:r>
              <a:rPr lang="en-US" sz="1600" dirty="0">
                <a:solidFill>
                  <a:prstClr val="black"/>
                </a:solidFill>
                <a:latin typeface="Arial" charset="0"/>
              </a:rPr>
              <a:t> are assured to get paid for it…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lstStyle/>
          <a:p>
            <a:pPr eaLnBrk="1" hangingPunct="1"/>
            <a:r>
              <a:rPr lang="en-US"/>
              <a:t>Vision-based biometrics</a:t>
            </a:r>
          </a:p>
        </p:txBody>
      </p:sp>
      <p:pic>
        <p:nvPicPr>
          <p:cNvPr id="25603" name="Picture 3" descr="youngProcessedR"/>
          <p:cNvPicPr>
            <a:picLocks noChangeAspect="1" noChangeArrowheads="1"/>
          </p:cNvPicPr>
          <p:nvPr>
            <p:custDataLst>
              <p:tags r:id="rId2"/>
            </p:custDataLst>
          </p:nvPr>
        </p:nvPicPr>
        <p:blipFill>
          <a:blip r:embed="rId8" cstate="print"/>
          <a:srcRect/>
          <a:stretch>
            <a:fillRect/>
          </a:stretch>
        </p:blipFill>
        <p:spPr bwMode="auto">
          <a:xfrm>
            <a:off x="914400" y="4362450"/>
            <a:ext cx="3124200" cy="2343150"/>
          </a:xfrm>
          <a:prstGeom prst="rect">
            <a:avLst/>
          </a:prstGeom>
          <a:noFill/>
          <a:ln w="9525">
            <a:noFill/>
            <a:miter lim="800000"/>
            <a:headEnd/>
            <a:tailEnd/>
          </a:ln>
        </p:spPr>
      </p:pic>
      <p:pic>
        <p:nvPicPr>
          <p:cNvPr id="25604" name="Picture 4" descr="matched2002_R"/>
          <p:cNvPicPr>
            <a:picLocks noChangeAspect="1" noChangeArrowheads="1"/>
          </p:cNvPicPr>
          <p:nvPr>
            <p:custDataLst>
              <p:tags r:id="rId3"/>
            </p:custDataLst>
          </p:nvPr>
        </p:nvPicPr>
        <p:blipFill>
          <a:blip r:embed="rId9" cstate="print"/>
          <a:srcRect/>
          <a:stretch>
            <a:fillRect/>
          </a:stretch>
        </p:blipFill>
        <p:spPr bwMode="auto">
          <a:xfrm>
            <a:off x="5257800" y="4362450"/>
            <a:ext cx="3124200" cy="2343150"/>
          </a:xfrm>
          <a:prstGeom prst="rect">
            <a:avLst/>
          </a:prstGeom>
          <a:noFill/>
          <a:ln w="9525">
            <a:noFill/>
            <a:miter lim="800000"/>
            <a:headEnd/>
            <a:tailEnd/>
          </a:ln>
        </p:spPr>
      </p:pic>
      <p:pic>
        <p:nvPicPr>
          <p:cNvPr id="25605" name="Picture 5" descr="afghanportraits"/>
          <p:cNvPicPr>
            <a:picLocks noChangeAspect="1" noChangeArrowheads="1"/>
          </p:cNvPicPr>
          <p:nvPr>
            <p:custDataLst>
              <p:tags r:id="rId4"/>
            </p:custDataLst>
          </p:nvPr>
        </p:nvPicPr>
        <p:blipFill>
          <a:blip r:embed="rId10" cstate="print"/>
          <a:srcRect/>
          <a:stretch>
            <a:fillRect/>
          </a:stretch>
        </p:blipFill>
        <p:spPr bwMode="auto">
          <a:xfrm>
            <a:off x="2590800" y="762000"/>
            <a:ext cx="3810000" cy="2847975"/>
          </a:xfrm>
          <a:prstGeom prst="rect">
            <a:avLst/>
          </a:prstGeom>
          <a:noFill/>
          <a:ln w="9525">
            <a:noFill/>
            <a:miter lim="800000"/>
            <a:headEnd/>
            <a:tailEnd/>
          </a:ln>
        </p:spPr>
      </p:pic>
      <p:sp>
        <p:nvSpPr>
          <p:cNvPr id="25606" name="Rectangle 6"/>
          <p:cNvSpPr>
            <a:spLocks noChangeArrowheads="1"/>
          </p:cNvSpPr>
          <p:nvPr>
            <p:custDataLst>
              <p:tags r:id="rId5"/>
            </p:custDataLst>
          </p:nvPr>
        </p:nvSpPr>
        <p:spPr bwMode="auto">
          <a:xfrm>
            <a:off x="1447800" y="3657600"/>
            <a:ext cx="6737350" cy="584200"/>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dirty="0">
                <a:solidFill>
                  <a:prstClr val="black"/>
                </a:solidFill>
                <a:latin typeface="Arial" charset="0"/>
              </a:rPr>
              <a:t>“</a:t>
            </a:r>
            <a:r>
              <a:rPr lang="en-US" sz="1600" i="1" dirty="0">
                <a:solidFill>
                  <a:prstClr val="black"/>
                </a:solidFill>
                <a:latin typeface="Arial" charset="0"/>
              </a:rPr>
              <a:t>How the Afghan Girl was Identified by Her Iris Patterns</a:t>
            </a:r>
            <a:r>
              <a:rPr lang="en-US" sz="1600" dirty="0">
                <a:solidFill>
                  <a:prstClr val="black"/>
                </a:solidFill>
                <a:latin typeface="Arial" charset="0"/>
              </a:rPr>
              <a:t>”  Read the </a:t>
            </a:r>
            <a:r>
              <a:rPr lang="en-US" sz="1600" dirty="0">
                <a:solidFill>
                  <a:prstClr val="black"/>
                </a:solidFill>
                <a:latin typeface="Arial" charset="0"/>
                <a:hlinkClick r:id="rId11"/>
              </a:rPr>
              <a:t>story </a:t>
            </a:r>
            <a:endParaRPr lang="en-US" sz="1600" dirty="0">
              <a:solidFill>
                <a:prstClr val="black"/>
              </a:solidFill>
              <a:latin typeface="Arial" charset="0"/>
            </a:endParaRPr>
          </a:p>
          <a:p>
            <a:pPr algn="ctr" fontAlgn="base">
              <a:spcBef>
                <a:spcPct val="0"/>
              </a:spcBef>
              <a:spcAft>
                <a:spcPct val="0"/>
              </a:spcAft>
            </a:pPr>
            <a:r>
              <a:rPr lang="en-US" sz="1600" dirty="0" err="1">
                <a:solidFill>
                  <a:prstClr val="black"/>
                </a:solidFill>
                <a:latin typeface="Arial" charset="0"/>
                <a:hlinkClick r:id="rId12"/>
              </a:rPr>
              <a:t>wikipedia</a:t>
            </a:r>
            <a:endParaRPr lang="en-US" sz="1600" dirty="0">
              <a:solidFill>
                <a:prstClr val="black"/>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
            </p:custDataLst>
          </p:nvPr>
        </p:nvSpPr>
        <p:spPr/>
        <p:txBody>
          <a:bodyPr/>
          <a:lstStyle/>
          <a:p>
            <a:pPr eaLnBrk="1" hangingPunct="1"/>
            <a:r>
              <a:rPr lang="en-US"/>
              <a:t>Login without a password…</a:t>
            </a:r>
          </a:p>
        </p:txBody>
      </p:sp>
      <p:sp>
        <p:nvSpPr>
          <p:cNvPr id="26627" name="Rectangle 3"/>
          <p:cNvSpPr>
            <a:spLocks noGrp="1" noChangeArrowheads="1"/>
          </p:cNvSpPr>
          <p:nvPr>
            <p:ph type="body" idx="1"/>
            <p:custDataLst>
              <p:tags r:id="rId2"/>
            </p:custDataLst>
          </p:nvPr>
        </p:nvSpPr>
        <p:spPr/>
        <p:txBody>
          <a:bodyPr/>
          <a:lstStyle/>
          <a:p>
            <a:pPr eaLnBrk="1" hangingPunct="1"/>
            <a:endParaRPr lang="en-US"/>
          </a:p>
        </p:txBody>
      </p:sp>
      <p:pic>
        <p:nvPicPr>
          <p:cNvPr id="26628" name="Picture 4" descr="XM Micro Biometric Fingerprint Mouse"/>
          <p:cNvPicPr>
            <a:picLocks noChangeAspect="1" noChangeArrowheads="1"/>
          </p:cNvPicPr>
          <p:nvPr>
            <p:custDataLst>
              <p:tags r:id="rId3"/>
            </p:custDataLst>
          </p:nvPr>
        </p:nvPicPr>
        <p:blipFill>
          <a:blip r:embed="rId11" cstate="print"/>
          <a:srcRect/>
          <a:stretch>
            <a:fillRect/>
          </a:stretch>
        </p:blipFill>
        <p:spPr bwMode="auto">
          <a:xfrm>
            <a:off x="1825625" y="1333500"/>
            <a:ext cx="2136775" cy="4000500"/>
          </a:xfrm>
          <a:prstGeom prst="rect">
            <a:avLst/>
          </a:prstGeom>
          <a:noFill/>
          <a:ln w="9525">
            <a:noFill/>
            <a:miter lim="800000"/>
            <a:headEnd/>
            <a:tailEnd/>
          </a:ln>
        </p:spPr>
      </p:pic>
      <p:sp>
        <p:nvSpPr>
          <p:cNvPr id="26629" name="Rectangle 6"/>
          <p:cNvSpPr>
            <a:spLocks noChangeArrowheads="1"/>
          </p:cNvSpPr>
          <p:nvPr>
            <p:custDataLst>
              <p:tags r:id="rId4"/>
            </p:custDataLst>
          </p:nvPr>
        </p:nvSpPr>
        <p:spPr bwMode="auto">
          <a:xfrm>
            <a:off x="1524000" y="5410200"/>
            <a:ext cx="2514600" cy="825500"/>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dirty="0">
                <a:solidFill>
                  <a:prstClr val="black"/>
                </a:solidFill>
                <a:latin typeface="Arial" charset="0"/>
              </a:rPr>
              <a:t>Fingerprint scanners on many new laptops, </a:t>
            </a:r>
            <a:br>
              <a:rPr lang="en-US" sz="1600" dirty="0">
                <a:solidFill>
                  <a:prstClr val="black"/>
                </a:solidFill>
                <a:latin typeface="Arial" charset="0"/>
              </a:rPr>
            </a:br>
            <a:r>
              <a:rPr lang="en-US" sz="1600" dirty="0">
                <a:solidFill>
                  <a:prstClr val="black"/>
                </a:solidFill>
                <a:latin typeface="Arial" charset="0"/>
              </a:rPr>
              <a:t>other devices</a:t>
            </a:r>
          </a:p>
        </p:txBody>
      </p:sp>
      <p:pic>
        <p:nvPicPr>
          <p:cNvPr id="26630" name="Picture 9" descr="FINGERPRINT"/>
          <p:cNvPicPr>
            <a:picLocks noChangeAspect="1" noChangeArrowheads="1"/>
          </p:cNvPicPr>
          <p:nvPr>
            <p:custDataLst>
              <p:tags r:id="rId5"/>
            </p:custDataLst>
          </p:nvPr>
        </p:nvPicPr>
        <p:blipFill>
          <a:blip r:embed="rId12" cstate="print"/>
          <a:srcRect/>
          <a:stretch>
            <a:fillRect/>
          </a:stretch>
        </p:blipFill>
        <p:spPr bwMode="auto">
          <a:xfrm>
            <a:off x="695325" y="3048000"/>
            <a:ext cx="1057275" cy="1524000"/>
          </a:xfrm>
          <a:prstGeom prst="rect">
            <a:avLst/>
          </a:prstGeom>
          <a:noFill/>
          <a:ln w="9525">
            <a:noFill/>
            <a:miter lim="800000"/>
            <a:headEnd/>
            <a:tailEnd/>
          </a:ln>
        </p:spPr>
      </p:pic>
      <p:pic>
        <p:nvPicPr>
          <p:cNvPr id="26631" name="Picture 11" descr="login_dialog"/>
          <p:cNvPicPr>
            <a:picLocks noChangeAspect="1" noChangeArrowheads="1"/>
          </p:cNvPicPr>
          <p:nvPr>
            <p:custDataLst>
              <p:tags r:id="rId6"/>
            </p:custDataLst>
          </p:nvPr>
        </p:nvPicPr>
        <p:blipFill>
          <a:blip r:embed="rId13" cstate="print"/>
          <a:srcRect/>
          <a:stretch>
            <a:fillRect/>
          </a:stretch>
        </p:blipFill>
        <p:spPr bwMode="auto">
          <a:xfrm>
            <a:off x="6400800" y="2679700"/>
            <a:ext cx="2209800" cy="2197100"/>
          </a:xfrm>
          <a:prstGeom prst="rect">
            <a:avLst/>
          </a:prstGeom>
          <a:noFill/>
          <a:ln w="9525">
            <a:noFill/>
            <a:miter lim="800000"/>
            <a:headEnd/>
            <a:tailEnd/>
          </a:ln>
        </p:spPr>
      </p:pic>
      <p:sp>
        <p:nvSpPr>
          <p:cNvPr id="26632" name="Rectangle 12"/>
          <p:cNvSpPr>
            <a:spLocks noChangeArrowheads="1"/>
          </p:cNvSpPr>
          <p:nvPr>
            <p:custDataLst>
              <p:tags r:id="rId7"/>
            </p:custDataLst>
          </p:nvPr>
        </p:nvSpPr>
        <p:spPr bwMode="auto">
          <a:xfrm>
            <a:off x="4953000" y="5287963"/>
            <a:ext cx="3581400" cy="1006475"/>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a:solidFill>
                  <a:prstClr val="black"/>
                </a:solidFill>
                <a:latin typeface="Arial" charset="0"/>
              </a:rPr>
              <a:t>Face recognition systems now beginning to appear more widely</a:t>
            </a:r>
            <a:br>
              <a:rPr lang="en-US" sz="1600">
                <a:solidFill>
                  <a:prstClr val="black"/>
                </a:solidFill>
                <a:latin typeface="Arial" charset="0"/>
              </a:rPr>
            </a:br>
            <a:r>
              <a:rPr lang="en-US" sz="1400">
                <a:solidFill>
                  <a:prstClr val="black"/>
                </a:solidFill>
                <a:latin typeface="Arial" charset="0"/>
                <a:hlinkClick r:id="rId14"/>
              </a:rPr>
              <a:t>http://www.sensiblevision.com/</a:t>
            </a:r>
            <a:endParaRPr lang="en-US" sz="1400">
              <a:solidFill>
                <a:prstClr val="black"/>
              </a:solidFill>
              <a:latin typeface="Arial" charset="0"/>
            </a:endParaRPr>
          </a:p>
          <a:p>
            <a:pPr algn="ctr" fontAlgn="base">
              <a:spcBef>
                <a:spcPct val="0"/>
              </a:spcBef>
              <a:spcAft>
                <a:spcPct val="0"/>
              </a:spcAft>
            </a:pPr>
            <a:endParaRPr lang="en-US" sz="1400">
              <a:solidFill>
                <a:prstClr val="black"/>
              </a:solidFill>
              <a:latin typeface="Arial" charset="0"/>
            </a:endParaRPr>
          </a:p>
        </p:txBody>
      </p:sp>
      <p:pic>
        <p:nvPicPr>
          <p:cNvPr id="26633" name="Picture 14" descr="woman_laptop"/>
          <p:cNvPicPr>
            <a:picLocks noChangeAspect="1" noChangeArrowheads="1"/>
          </p:cNvPicPr>
          <p:nvPr>
            <p:custDataLst>
              <p:tags r:id="rId8"/>
            </p:custDataLst>
          </p:nvPr>
        </p:nvPicPr>
        <p:blipFill>
          <a:blip r:embed="rId15" cstate="print"/>
          <a:srcRect/>
          <a:stretch>
            <a:fillRect/>
          </a:stretch>
        </p:blipFill>
        <p:spPr bwMode="auto">
          <a:xfrm>
            <a:off x="4533900" y="2933700"/>
            <a:ext cx="1714500" cy="1714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
            </p:custDataLst>
          </p:nvPr>
        </p:nvSpPr>
        <p:spPr/>
        <p:txBody>
          <a:bodyPr/>
          <a:lstStyle/>
          <a:p>
            <a:pPr eaLnBrk="1" hangingPunct="1"/>
            <a:r>
              <a:rPr lang="en-US"/>
              <a:t>Object recognition (in mobile phones)</a:t>
            </a:r>
          </a:p>
        </p:txBody>
      </p:sp>
      <p:sp>
        <p:nvSpPr>
          <p:cNvPr id="27651" name="Rectangle 3"/>
          <p:cNvSpPr>
            <a:spLocks noGrp="1" noChangeArrowheads="1"/>
          </p:cNvSpPr>
          <p:nvPr>
            <p:ph type="body" idx="1"/>
            <p:custDataLst>
              <p:tags r:id="rId2"/>
            </p:custDataLst>
          </p:nvPr>
        </p:nvSpPr>
        <p:spPr>
          <a:xfrm>
            <a:off x="685800" y="4495800"/>
            <a:ext cx="7772400" cy="1676400"/>
          </a:xfrm>
        </p:spPr>
        <p:txBody>
          <a:bodyPr/>
          <a:lstStyle/>
          <a:p>
            <a:pPr lvl="1" eaLnBrk="1" hangingPunct="1">
              <a:buFont typeface="Arial" charset="0"/>
              <a:buNone/>
            </a:pPr>
            <a:r>
              <a:rPr lang="en-US">
                <a:hlinkClick r:id="rId6"/>
              </a:rPr>
              <a:t>Point &amp; Find</a:t>
            </a:r>
            <a:r>
              <a:rPr lang="en-US"/>
              <a:t>, </a:t>
            </a:r>
            <a:r>
              <a:rPr lang="en-US">
                <a:hlinkClick r:id="rId7"/>
              </a:rPr>
              <a:t>Nokia</a:t>
            </a:r>
            <a:endParaRPr lang="en-US"/>
          </a:p>
          <a:p>
            <a:pPr lvl="1" eaLnBrk="1" hangingPunct="1">
              <a:buFont typeface="Arial" charset="0"/>
              <a:buNone/>
            </a:pPr>
            <a:r>
              <a:rPr lang="en-US">
                <a:hlinkClick r:id="rId8"/>
              </a:rPr>
              <a:t>Google Goggles</a:t>
            </a:r>
            <a:endParaRPr lang="en-US"/>
          </a:p>
        </p:txBody>
      </p:sp>
      <p:pic>
        <p:nvPicPr>
          <p:cNvPr id="27652" name="Picture 5" descr="Smart Photos"/>
          <p:cNvPicPr>
            <a:picLocks noChangeAspect="1" noChangeArrowheads="1"/>
          </p:cNvPicPr>
          <p:nvPr>
            <p:custDataLst>
              <p:tags r:id="rId3"/>
            </p:custDataLst>
          </p:nvPr>
        </p:nvPicPr>
        <p:blipFill>
          <a:blip r:embed="rId9" cstate="print"/>
          <a:srcRect/>
          <a:stretch>
            <a:fillRect/>
          </a:stretch>
        </p:blipFill>
        <p:spPr bwMode="auto">
          <a:xfrm>
            <a:off x="1228725" y="1371600"/>
            <a:ext cx="6543675" cy="277653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____"/>
          <p:cNvPicPr>
            <a:picLocks noChangeAspect="1" noChangeArrowheads="1"/>
          </p:cNvPicPr>
          <p:nvPr>
            <p:custDataLst>
              <p:tags r:id="rId1"/>
            </p:custDataLst>
          </p:nvPr>
        </p:nvPicPr>
        <p:blipFill>
          <a:blip r:embed="rId7" cstate="print"/>
          <a:srcRect/>
          <a:stretch>
            <a:fillRect/>
          </a:stretch>
        </p:blipFill>
        <p:spPr bwMode="auto">
          <a:xfrm>
            <a:off x="6400800" y="1371600"/>
            <a:ext cx="2343150" cy="3076575"/>
          </a:xfrm>
          <a:prstGeom prst="rect">
            <a:avLst/>
          </a:prstGeom>
          <a:noFill/>
          <a:ln w="9525">
            <a:noFill/>
            <a:miter lim="800000"/>
            <a:headEnd/>
            <a:tailEnd/>
          </a:ln>
        </p:spPr>
      </p:pic>
      <p:pic>
        <p:nvPicPr>
          <p:cNvPr id="28675" name="Picture 3" descr="cap_138439"/>
          <p:cNvPicPr>
            <a:picLocks noChangeAspect="1" noChangeArrowheads="1"/>
          </p:cNvPicPr>
          <p:nvPr>
            <p:custDataLst>
              <p:tags r:id="rId2"/>
            </p:custDataLst>
          </p:nvPr>
        </p:nvPicPr>
        <p:blipFill>
          <a:blip r:embed="rId8" cstate="print"/>
          <a:srcRect/>
          <a:stretch>
            <a:fillRect/>
          </a:stretch>
        </p:blipFill>
        <p:spPr bwMode="auto">
          <a:xfrm>
            <a:off x="533400" y="1447800"/>
            <a:ext cx="5715000" cy="2619375"/>
          </a:xfrm>
          <a:prstGeom prst="rect">
            <a:avLst/>
          </a:prstGeom>
          <a:noFill/>
          <a:ln w="9525">
            <a:noFill/>
            <a:miter lim="800000"/>
            <a:headEnd/>
            <a:tailEnd/>
          </a:ln>
        </p:spPr>
      </p:pic>
      <p:sp>
        <p:nvSpPr>
          <p:cNvPr id="28676" name="Text Box 4"/>
          <p:cNvSpPr txBox="1">
            <a:spLocks noChangeArrowheads="1"/>
          </p:cNvSpPr>
          <p:nvPr>
            <p:custDataLst>
              <p:tags r:id="rId3"/>
            </p:custDataLst>
          </p:nvPr>
        </p:nvSpPr>
        <p:spPr bwMode="auto">
          <a:xfrm>
            <a:off x="1965325" y="5988050"/>
            <a:ext cx="5197475" cy="336550"/>
          </a:xfrm>
          <a:prstGeom prst="rect">
            <a:avLst/>
          </a:prstGeom>
          <a:noFill/>
          <a:ln w="9525">
            <a:noFill/>
            <a:miter lim="800000"/>
            <a:headEnd/>
            <a:tailEnd/>
          </a:ln>
        </p:spPr>
        <p:txBody>
          <a:bodyPr wrap="none">
            <a:spAutoFit/>
          </a:bodyPr>
          <a:lstStyle/>
          <a:p>
            <a:pPr fontAlgn="base">
              <a:spcBef>
                <a:spcPct val="0"/>
              </a:spcBef>
              <a:spcAft>
                <a:spcPct val="0"/>
              </a:spcAft>
            </a:pPr>
            <a:r>
              <a:rPr lang="en-US" sz="1600" i="1">
                <a:solidFill>
                  <a:prstClr val="black"/>
                </a:solidFill>
                <a:latin typeface="Arial" charset="0"/>
              </a:rPr>
              <a:t>The Matrix</a:t>
            </a:r>
            <a:r>
              <a:rPr lang="en-US" sz="1600">
                <a:solidFill>
                  <a:prstClr val="black"/>
                </a:solidFill>
                <a:latin typeface="Arial" charset="0"/>
              </a:rPr>
              <a:t> movies, ESC Entertainment, XYZRGB, NRC</a:t>
            </a:r>
          </a:p>
        </p:txBody>
      </p:sp>
      <p:sp>
        <p:nvSpPr>
          <p:cNvPr id="28677" name="Rectangle 5"/>
          <p:cNvSpPr>
            <a:spLocks noGrp="1" noChangeArrowheads="1"/>
          </p:cNvSpPr>
          <p:nvPr>
            <p:ph type="title"/>
            <p:custDataLst>
              <p:tags r:id="rId4"/>
            </p:custDataLst>
          </p:nvPr>
        </p:nvSpPr>
        <p:spPr>
          <a:noFill/>
        </p:spPr>
        <p:txBody>
          <a:bodyPr/>
          <a:lstStyle/>
          <a:p>
            <a:pPr eaLnBrk="1" hangingPunct="1"/>
            <a:r>
              <a:rPr lang="en-US"/>
              <a:t>Special effects:  shape capture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custDataLst>
              <p:tags r:id="rId1"/>
            </p:custDataLst>
          </p:nvPr>
        </p:nvSpPr>
        <p:spPr bwMode="auto">
          <a:xfrm>
            <a:off x="2152650" y="6096000"/>
            <a:ext cx="4803775" cy="338138"/>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i="1" dirty="0">
                <a:solidFill>
                  <a:prstClr val="black"/>
                </a:solidFill>
                <a:latin typeface="Arial" charset="0"/>
              </a:rPr>
              <a:t>Pirates of the </a:t>
            </a:r>
            <a:r>
              <a:rPr lang="en-US" sz="1600" i="1" dirty="0" err="1">
                <a:solidFill>
                  <a:prstClr val="black"/>
                </a:solidFill>
                <a:latin typeface="Arial" charset="0"/>
              </a:rPr>
              <a:t>Carribean</a:t>
            </a:r>
            <a:r>
              <a:rPr lang="en-US" sz="1600" dirty="0">
                <a:solidFill>
                  <a:prstClr val="black"/>
                </a:solidFill>
                <a:latin typeface="Arial" charset="0"/>
              </a:rPr>
              <a:t>, Industrial Light and Magic</a:t>
            </a:r>
          </a:p>
        </p:txBody>
      </p:sp>
      <p:sp>
        <p:nvSpPr>
          <p:cNvPr id="29699" name="Rectangle 5"/>
          <p:cNvSpPr>
            <a:spLocks noGrp="1" noChangeArrowheads="1"/>
          </p:cNvSpPr>
          <p:nvPr>
            <p:ph type="title"/>
            <p:custDataLst>
              <p:tags r:id="rId2"/>
            </p:custDataLst>
          </p:nvPr>
        </p:nvSpPr>
        <p:spPr>
          <a:noFill/>
        </p:spPr>
        <p:txBody>
          <a:bodyPr/>
          <a:lstStyle/>
          <a:p>
            <a:pPr eaLnBrk="1" hangingPunct="1"/>
            <a:r>
              <a:rPr lang="en-US"/>
              <a:t>Special effects:  motion capture</a:t>
            </a:r>
          </a:p>
        </p:txBody>
      </p:sp>
      <p:pic>
        <p:nvPicPr>
          <p:cNvPr id="29700" name="Picture 6"/>
          <p:cNvPicPr>
            <a:picLocks noChangeAspect="1" noChangeArrowheads="1"/>
          </p:cNvPicPr>
          <p:nvPr>
            <p:custDataLst>
              <p:tags r:id="rId3"/>
            </p:custDataLst>
          </p:nvPr>
        </p:nvPicPr>
        <p:blipFill>
          <a:blip r:embed="rId7" cstate="print"/>
          <a:srcRect/>
          <a:stretch>
            <a:fillRect/>
          </a:stretch>
        </p:blipFill>
        <p:spPr bwMode="auto">
          <a:xfrm>
            <a:off x="1933575" y="1143000"/>
            <a:ext cx="5276850" cy="2409825"/>
          </a:xfrm>
          <a:prstGeom prst="rect">
            <a:avLst/>
          </a:prstGeom>
          <a:noFill/>
          <a:ln w="9525">
            <a:noFill/>
            <a:miter lim="800000"/>
            <a:headEnd/>
            <a:tailEnd/>
          </a:ln>
        </p:spPr>
      </p:pic>
      <p:pic>
        <p:nvPicPr>
          <p:cNvPr id="29701" name="Picture 7"/>
          <p:cNvPicPr>
            <a:picLocks noChangeAspect="1" noChangeArrowheads="1"/>
          </p:cNvPicPr>
          <p:nvPr>
            <p:custDataLst>
              <p:tags r:id="rId4"/>
            </p:custDataLst>
          </p:nvPr>
        </p:nvPicPr>
        <p:blipFill>
          <a:blip r:embed="rId8" cstate="print"/>
          <a:srcRect/>
          <a:stretch>
            <a:fillRect/>
          </a:stretch>
        </p:blipFill>
        <p:spPr bwMode="auto">
          <a:xfrm>
            <a:off x="1938338" y="3581400"/>
            <a:ext cx="5267325" cy="24193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 tennis</a:t>
            </a:r>
          </a:p>
        </p:txBody>
      </p:sp>
      <p:sp>
        <p:nvSpPr>
          <p:cNvPr id="3" name="Content Placeholder 2"/>
          <p:cNvSpPr>
            <a:spLocks noGrp="1"/>
          </p:cNvSpPr>
          <p:nvPr>
            <p:ph idx="1"/>
          </p:nvPr>
        </p:nvSpPr>
        <p:spPr>
          <a:xfrm>
            <a:off x="474230" y="3962400"/>
            <a:ext cx="8229600" cy="868363"/>
          </a:xfrm>
        </p:spPr>
        <p:txBody>
          <a:bodyPr/>
          <a:lstStyle/>
          <a:p>
            <a:pPr marL="0" indent="0">
              <a:buNone/>
            </a:pPr>
            <a:r>
              <a:rPr lang="en-US" dirty="0"/>
              <a:t>Hawk-eye System</a:t>
            </a:r>
          </a:p>
        </p:txBody>
      </p:sp>
      <p:sp>
        <p:nvSpPr>
          <p:cNvPr id="4" name="AutoShape 2" descr="Image result for hawk-eye technolog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371600"/>
            <a:ext cx="38100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resources0.news.com.au/images/2014/02/05/1226818/932464-fed-cup-tenn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95400"/>
            <a:ext cx="405983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4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custDataLst>
              <p:tags r:id="rId1"/>
            </p:custDataLst>
          </p:nvPr>
        </p:nvSpPr>
        <p:spPr/>
        <p:txBody>
          <a:bodyPr/>
          <a:lstStyle/>
          <a:p>
            <a:pPr eaLnBrk="1" hangingPunct="1"/>
            <a:r>
              <a:rPr lang="en-US" dirty="0"/>
              <a:t>Sports: football</a:t>
            </a:r>
          </a:p>
        </p:txBody>
      </p:sp>
      <p:sp>
        <p:nvSpPr>
          <p:cNvPr id="30723" name="Rectangle 3"/>
          <p:cNvSpPr>
            <a:spLocks noGrp="1" noChangeArrowheads="1"/>
          </p:cNvSpPr>
          <p:nvPr>
            <p:ph type="body" idx="1"/>
            <p:custDataLst>
              <p:tags r:id="rId2"/>
            </p:custDataLst>
          </p:nvPr>
        </p:nvSpPr>
        <p:spPr/>
        <p:txBody>
          <a:bodyPr/>
          <a:lstStyle/>
          <a:p>
            <a:pPr eaLnBrk="1" hangingPunct="1"/>
            <a:endParaRPr lang="en-US" dirty="0"/>
          </a:p>
        </p:txBody>
      </p:sp>
      <p:pic>
        <p:nvPicPr>
          <p:cNvPr id="30724" name="Picture 5" descr="first-down-line"/>
          <p:cNvPicPr>
            <a:picLocks noChangeAspect="1" noChangeArrowheads="1"/>
          </p:cNvPicPr>
          <p:nvPr>
            <p:custDataLst>
              <p:tags r:id="rId3"/>
            </p:custDataLst>
          </p:nvPr>
        </p:nvPicPr>
        <p:blipFill>
          <a:blip r:embed="rId7" cstate="print"/>
          <a:srcRect/>
          <a:stretch>
            <a:fillRect/>
          </a:stretch>
        </p:blipFill>
        <p:spPr bwMode="auto">
          <a:xfrm>
            <a:off x="2667000" y="1552575"/>
            <a:ext cx="3810000" cy="2857500"/>
          </a:xfrm>
          <a:prstGeom prst="rect">
            <a:avLst/>
          </a:prstGeom>
          <a:noFill/>
          <a:ln w="9525">
            <a:noFill/>
            <a:miter lim="800000"/>
            <a:headEnd/>
            <a:tailEnd/>
          </a:ln>
        </p:spPr>
      </p:pic>
      <p:sp>
        <p:nvSpPr>
          <p:cNvPr id="30725" name="Text Box 6"/>
          <p:cNvSpPr txBox="1">
            <a:spLocks noChangeArrowheads="1"/>
          </p:cNvSpPr>
          <p:nvPr>
            <p:custDataLst>
              <p:tags r:id="rId4"/>
            </p:custDataLst>
          </p:nvPr>
        </p:nvSpPr>
        <p:spPr bwMode="auto">
          <a:xfrm>
            <a:off x="2420938" y="4495800"/>
            <a:ext cx="4271962" cy="11080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i="1" dirty="0" err="1">
                <a:solidFill>
                  <a:prstClr val="black"/>
                </a:solidFill>
                <a:latin typeface="Arial" charset="0"/>
              </a:rPr>
              <a:t>Sportvision</a:t>
            </a:r>
            <a:r>
              <a:rPr lang="en-US" sz="1600" dirty="0">
                <a:solidFill>
                  <a:prstClr val="black"/>
                </a:solidFill>
                <a:latin typeface="Arial" charset="0"/>
              </a:rPr>
              <a:t> first down line</a:t>
            </a:r>
          </a:p>
          <a:p>
            <a:pPr algn="ctr" fontAlgn="base">
              <a:spcBef>
                <a:spcPct val="0"/>
              </a:spcBef>
              <a:spcAft>
                <a:spcPct val="0"/>
              </a:spcAft>
            </a:pPr>
            <a:r>
              <a:rPr lang="en-US" sz="1600" dirty="0">
                <a:solidFill>
                  <a:prstClr val="black"/>
                </a:solidFill>
                <a:latin typeface="Arial" charset="0"/>
              </a:rPr>
              <a:t>Nice </a:t>
            </a:r>
            <a:r>
              <a:rPr lang="en-US" sz="1600" dirty="0">
                <a:solidFill>
                  <a:prstClr val="black"/>
                </a:solidFill>
                <a:latin typeface="Arial" charset="0"/>
                <a:hlinkClick r:id="rId8"/>
              </a:rPr>
              <a:t>explanation</a:t>
            </a:r>
            <a:r>
              <a:rPr lang="en-US" sz="1600" dirty="0">
                <a:solidFill>
                  <a:prstClr val="black"/>
                </a:solidFill>
                <a:latin typeface="Arial" charset="0"/>
              </a:rPr>
              <a:t> on </a:t>
            </a:r>
            <a:r>
              <a:rPr lang="en-US" sz="1600" dirty="0">
                <a:solidFill>
                  <a:prstClr val="black"/>
                </a:solidFill>
                <a:latin typeface="Arial" charset="0"/>
                <a:hlinkClick r:id="rId9"/>
              </a:rPr>
              <a:t>www.howstuffworks.com</a:t>
            </a:r>
            <a:endParaRPr lang="en-US" sz="1600" dirty="0">
              <a:solidFill>
                <a:prstClr val="black"/>
              </a:solidFill>
              <a:latin typeface="Arial" charset="0"/>
            </a:endParaRPr>
          </a:p>
          <a:p>
            <a:pPr algn="ctr" fontAlgn="base">
              <a:spcBef>
                <a:spcPct val="0"/>
              </a:spcBef>
              <a:spcAft>
                <a:spcPct val="0"/>
              </a:spcAft>
            </a:pPr>
            <a:endParaRPr lang="en-US" sz="1600" dirty="0">
              <a:solidFill>
                <a:prstClr val="black"/>
              </a:solidFill>
              <a:latin typeface="Arial" charset="0"/>
            </a:endParaRPr>
          </a:p>
          <a:p>
            <a:pPr algn="ctr" fontAlgn="base">
              <a:spcBef>
                <a:spcPct val="0"/>
              </a:spcBef>
              <a:spcAft>
                <a:spcPct val="0"/>
              </a:spcAft>
            </a:pPr>
            <a:r>
              <a:rPr lang="en-US" sz="1600" dirty="0">
                <a:solidFill>
                  <a:prstClr val="black"/>
                </a:solidFill>
                <a:latin typeface="Arial" charset="0"/>
                <a:hlinkClick r:id="rId10"/>
              </a:rPr>
              <a:t>http://www.sportvision.com/video.html</a:t>
            </a:r>
            <a:endParaRPr lang="en-US" sz="1600" dirty="0">
              <a:solidFill>
                <a:prstClr val="black"/>
              </a:solidFill>
              <a:latin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Content Placeholder 2"/>
          <p:cNvSpPr>
            <a:spLocks noGrp="1"/>
          </p:cNvSpPr>
          <p:nvPr>
            <p:ph idx="1"/>
          </p:nvPr>
        </p:nvSpPr>
        <p:spPr/>
        <p:txBody>
          <a:bodyPr/>
          <a:lstStyle/>
          <a:p>
            <a:r>
              <a:rPr lang="en-US" dirty="0"/>
              <a:t>Introductions</a:t>
            </a:r>
          </a:p>
          <a:p>
            <a:r>
              <a:rPr lang="en-US" dirty="0"/>
              <a:t>What is Computer Vision?</a:t>
            </a:r>
          </a:p>
          <a:p>
            <a:r>
              <a:rPr lang="en-US" dirty="0"/>
              <a:t>Specifics of this course</a:t>
            </a:r>
          </a:p>
          <a:p>
            <a:r>
              <a:rPr lang="en-US" dirty="0"/>
              <a:t>Questions</a:t>
            </a:r>
          </a:p>
        </p:txBody>
      </p:sp>
      <p:sp>
        <p:nvSpPr>
          <p:cNvPr id="4" name="Rectangle 3"/>
          <p:cNvSpPr/>
          <p:nvPr/>
        </p:nvSpPr>
        <p:spPr>
          <a:xfrm>
            <a:off x="982717" y="5867400"/>
            <a:ext cx="6858000" cy="369332"/>
          </a:xfrm>
          <a:prstGeom prst="rect">
            <a:avLst/>
          </a:prstGeom>
        </p:spPr>
        <p:txBody>
          <a:bodyPr wrap="square">
            <a:spAutoFit/>
          </a:bodyPr>
          <a:lstStyle/>
          <a:p>
            <a:pPr algn="ctr"/>
            <a:r>
              <a:rPr lang="en-US" dirty="0"/>
              <a:t>Most of Materials are from Brown, Cornell, CMU, and UIUC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custDataLst>
              <p:tags r:id="rId1"/>
            </p:custDataLst>
          </p:nvPr>
        </p:nvSpPr>
        <p:spPr/>
        <p:txBody>
          <a:bodyPr/>
          <a:lstStyle/>
          <a:p>
            <a:pPr eaLnBrk="1" hangingPunct="1"/>
            <a:r>
              <a:rPr lang="en-US"/>
              <a:t>Smart cars</a:t>
            </a:r>
          </a:p>
        </p:txBody>
      </p:sp>
      <p:sp>
        <p:nvSpPr>
          <p:cNvPr id="31747" name="Rectangle 3"/>
          <p:cNvSpPr>
            <a:spLocks noGrp="1" noChangeArrowheads="1"/>
          </p:cNvSpPr>
          <p:nvPr>
            <p:ph type="body" idx="1"/>
            <p:custDataLst>
              <p:tags r:id="rId2"/>
            </p:custDataLst>
          </p:nvPr>
        </p:nvSpPr>
        <p:spPr>
          <a:xfrm>
            <a:off x="685800" y="4876800"/>
            <a:ext cx="8077200" cy="2057400"/>
          </a:xfrm>
        </p:spPr>
        <p:txBody>
          <a:bodyPr/>
          <a:lstStyle/>
          <a:p>
            <a:pPr eaLnBrk="1" hangingPunct="1"/>
            <a:r>
              <a:rPr lang="en-US" dirty="0" err="1">
                <a:hlinkClick r:id="rId7"/>
              </a:rPr>
              <a:t>Mobileye</a:t>
            </a:r>
            <a:endParaRPr lang="en-US" dirty="0"/>
          </a:p>
          <a:p>
            <a:pPr lvl="1" eaLnBrk="1" hangingPunct="1"/>
            <a:r>
              <a:rPr lang="en-US" dirty="0"/>
              <a:t>Vision systems currently in high-end BMW, GM, Volvo models </a:t>
            </a:r>
          </a:p>
          <a:p>
            <a:pPr lvl="1" eaLnBrk="1" hangingPunct="1"/>
            <a:r>
              <a:rPr lang="en-US" dirty="0"/>
              <a:t>By 2010:  70% of car manufacturers.</a:t>
            </a:r>
          </a:p>
        </p:txBody>
      </p:sp>
      <p:pic>
        <p:nvPicPr>
          <p:cNvPr id="31748" name="Picture 6"/>
          <p:cNvPicPr>
            <a:picLocks noChangeAspect="1" noChangeArrowheads="1"/>
          </p:cNvPicPr>
          <p:nvPr>
            <p:custDataLst>
              <p:tags r:id="rId3"/>
            </p:custDataLst>
          </p:nvPr>
        </p:nvPicPr>
        <p:blipFill>
          <a:blip r:embed="rId8" cstate="print"/>
          <a:srcRect/>
          <a:stretch>
            <a:fillRect/>
          </a:stretch>
        </p:blipFill>
        <p:spPr bwMode="auto">
          <a:xfrm>
            <a:off x="904875" y="869950"/>
            <a:ext cx="7781925" cy="4006850"/>
          </a:xfrm>
          <a:prstGeom prst="rect">
            <a:avLst/>
          </a:prstGeom>
          <a:noFill/>
          <a:ln w="9525">
            <a:noFill/>
            <a:miter lim="800000"/>
            <a:headEnd/>
            <a:tailEnd/>
          </a:ln>
        </p:spPr>
      </p:pic>
      <p:sp>
        <p:nvSpPr>
          <p:cNvPr id="31749" name="Text Box 8"/>
          <p:cNvSpPr txBox="1">
            <a:spLocks noChangeArrowheads="1"/>
          </p:cNvSpPr>
          <p:nvPr>
            <p:custDataLst>
              <p:tags r:id="rId4"/>
            </p:custDataLst>
          </p:nvPr>
        </p:nvSpPr>
        <p:spPr bwMode="auto">
          <a:xfrm>
            <a:off x="4572000" y="425450"/>
            <a:ext cx="3967163" cy="336550"/>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Slide content courtesy of Amnon Shashua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Google cars</a:t>
            </a:r>
          </a:p>
        </p:txBody>
      </p:sp>
      <p:pic>
        <p:nvPicPr>
          <p:cNvPr id="31747" name="Picture 2" descr="http://graphics8.nytimes.com/images/2010/10/10/us/10google-span/10google-span-article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715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4"/>
          <p:cNvSpPr txBox="1">
            <a:spLocks noChangeArrowheads="1"/>
          </p:cNvSpPr>
          <p:nvPr/>
        </p:nvSpPr>
        <p:spPr bwMode="auto">
          <a:xfrm>
            <a:off x="304800" y="4953000"/>
            <a:ext cx="8686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t>Oct 9, 2010. </a:t>
            </a:r>
            <a:r>
              <a:rPr lang="en-US" dirty="0">
                <a:hlinkClick r:id="rId3"/>
              </a:rPr>
              <a:t>"Google Cars Drive Themselves, in Traffic"</a:t>
            </a:r>
            <a:r>
              <a:rPr lang="en-US" dirty="0"/>
              <a:t>. </a:t>
            </a:r>
            <a:r>
              <a:rPr lang="en-US" i="1" dirty="0">
                <a:hlinkClick r:id="rId4" tooltip="The New York Times"/>
              </a:rPr>
              <a:t>The New York Times</a:t>
            </a:r>
            <a:r>
              <a:rPr lang="en-US" dirty="0"/>
              <a:t>. John </a:t>
            </a:r>
            <a:r>
              <a:rPr lang="en-US" dirty="0" err="1"/>
              <a:t>Markoff</a:t>
            </a:r>
            <a:endParaRPr lang="en-US" dirty="0"/>
          </a:p>
          <a:p>
            <a:pPr eaLnBrk="1" hangingPunct="1"/>
            <a:r>
              <a:rPr lang="en-US" dirty="0"/>
              <a:t>June 24, 2011. </a:t>
            </a:r>
            <a:r>
              <a:rPr lang="en-US" dirty="0">
                <a:hlinkClick r:id="rId5"/>
              </a:rPr>
              <a:t>"Nevada state law paves the way for driverless cars"</a:t>
            </a:r>
            <a:r>
              <a:rPr lang="en-US" dirty="0"/>
              <a:t>. </a:t>
            </a:r>
            <a:r>
              <a:rPr lang="en-US" i="1" dirty="0">
                <a:hlinkClick r:id="rId6" tooltip="Financial Post"/>
              </a:rPr>
              <a:t>Financial Post</a:t>
            </a:r>
            <a:r>
              <a:rPr lang="en-US" dirty="0"/>
              <a:t>. Christine Dobby</a:t>
            </a:r>
          </a:p>
          <a:p>
            <a:pPr eaLnBrk="1" hangingPunct="1"/>
            <a:r>
              <a:rPr lang="en-US" dirty="0"/>
              <a:t>Aug 9, 2011, </a:t>
            </a:r>
            <a:r>
              <a:rPr lang="en-US" u="sng" dirty="0">
                <a:hlinkClick r:id="rId7"/>
              </a:rPr>
              <a:t>"Human error blamed after Google's driverless car sparks five-vehicle crash"</a:t>
            </a:r>
            <a:r>
              <a:rPr lang="en-US" dirty="0"/>
              <a:t>. </a:t>
            </a:r>
            <a:r>
              <a:rPr lang="en-US" i="1" dirty="0"/>
              <a:t>The Star</a:t>
            </a:r>
            <a:r>
              <a:rPr lang="en-US" dirty="0"/>
              <a:t> (Toronto)</a:t>
            </a:r>
          </a:p>
        </p:txBody>
      </p:sp>
    </p:spTree>
    <p:extLst>
      <p:ext uri="{BB962C8B-B14F-4D97-AF65-F5344CB8AC3E}">
        <p14:creationId xmlns:p14="http://schemas.microsoft.com/office/powerpoint/2010/main" val="376481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Interactive Games: Kinect</a:t>
            </a:r>
          </a:p>
        </p:txBody>
      </p:sp>
      <p:sp>
        <p:nvSpPr>
          <p:cNvPr id="34819" name="Content Placeholder 2"/>
          <p:cNvSpPr>
            <a:spLocks noGrp="1"/>
          </p:cNvSpPr>
          <p:nvPr>
            <p:ph idx="1"/>
          </p:nvPr>
        </p:nvSpPr>
        <p:spPr/>
        <p:txBody>
          <a:bodyPr/>
          <a:lstStyle/>
          <a:p>
            <a:r>
              <a:rPr lang="en-US" sz="2400" dirty="0"/>
              <a:t>Object Recognition: </a:t>
            </a:r>
            <a:r>
              <a:rPr lang="en-US" sz="2400" dirty="0">
                <a:hlinkClick r:id="rId2"/>
              </a:rPr>
              <a:t>http://www.youtube.com/watch?feature=iv&amp;v=fQ59dXOo63o</a:t>
            </a:r>
            <a:endParaRPr lang="en-US" sz="2400" dirty="0">
              <a:hlinkClick r:id="rId3"/>
            </a:endParaRPr>
          </a:p>
          <a:p>
            <a:r>
              <a:rPr lang="en-US" sz="2400" dirty="0"/>
              <a:t>Mario: </a:t>
            </a:r>
            <a:r>
              <a:rPr lang="en-US" sz="2400" dirty="0">
                <a:hlinkClick r:id="rId3"/>
              </a:rPr>
              <a:t>http://www.youtube.com/watch?v=8CTJL5lUjHg</a:t>
            </a:r>
            <a:endParaRPr lang="en-US" sz="2400" dirty="0">
              <a:hlinkClick r:id="rId4"/>
            </a:endParaRPr>
          </a:p>
          <a:p>
            <a:r>
              <a:rPr lang="en-US" sz="2400" dirty="0"/>
              <a:t>3D: </a:t>
            </a:r>
            <a:r>
              <a:rPr lang="en-US" sz="2400" dirty="0">
                <a:hlinkClick r:id="rId4"/>
              </a:rPr>
              <a:t>http://www.youtube.com/watch?v=7QrnwoO1-8A</a:t>
            </a:r>
            <a:endParaRPr lang="en-US" sz="2400" dirty="0"/>
          </a:p>
          <a:p>
            <a:r>
              <a:rPr lang="en-US" sz="2400" dirty="0"/>
              <a:t>Robot: </a:t>
            </a:r>
            <a:r>
              <a:rPr lang="en-US" sz="2400" dirty="0">
                <a:hlinkClick r:id="rId5"/>
              </a:rPr>
              <a:t>http://www.youtube.com/watch?v=w8BmgtMKFbY</a:t>
            </a:r>
            <a:endParaRPr lang="en-US" sz="2400" dirty="0"/>
          </a:p>
        </p:txBody>
      </p:sp>
      <p:pic>
        <p:nvPicPr>
          <p:cNvPr id="34820" name="Picture 2" descr="http://news.cnet.com/i/tim/2010/06/22/Kinect_specs_610x405.jpg"/>
          <p:cNvPicPr>
            <a:picLocks noChangeAspect="1" noChangeArrowheads="1"/>
          </p:cNvPicPr>
          <p:nvPr/>
        </p:nvPicPr>
        <p:blipFill>
          <a:blip r:embed="rId6" cstate="print"/>
          <a:srcRect/>
          <a:stretch>
            <a:fillRect/>
          </a:stretch>
        </p:blipFill>
        <p:spPr bwMode="auto">
          <a:xfrm>
            <a:off x="762000" y="4246563"/>
            <a:ext cx="3352800" cy="2227262"/>
          </a:xfrm>
          <a:prstGeom prst="rect">
            <a:avLst/>
          </a:prstGeom>
          <a:noFill/>
          <a:ln w="9525">
            <a:noFill/>
            <a:miter lim="800000"/>
            <a:headEnd/>
            <a:tailEnd/>
          </a:ln>
        </p:spPr>
      </p:pic>
      <p:pic>
        <p:nvPicPr>
          <p:cNvPr id="34821" name="Picture 4" descr="http://xbox360media.ign.com/xbox360/image/article/111/1112845/dance-central-20100816111932700-000.jpg"/>
          <p:cNvPicPr>
            <a:picLocks noChangeAspect="1" noChangeArrowheads="1"/>
          </p:cNvPicPr>
          <p:nvPr/>
        </p:nvPicPr>
        <p:blipFill>
          <a:blip r:embed="rId7" cstate="print"/>
          <a:srcRect/>
          <a:stretch>
            <a:fillRect/>
          </a:stretch>
        </p:blipFill>
        <p:spPr bwMode="auto">
          <a:xfrm>
            <a:off x="4343400" y="4267200"/>
            <a:ext cx="3924300" cy="220503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
            </p:custDataLst>
          </p:nvPr>
        </p:nvSpPr>
        <p:spPr/>
        <p:txBody>
          <a:bodyPr/>
          <a:lstStyle/>
          <a:p>
            <a:pPr eaLnBrk="1" hangingPunct="1"/>
            <a:r>
              <a:rPr lang="en-US"/>
              <a:t>Vision in space</a:t>
            </a:r>
          </a:p>
        </p:txBody>
      </p:sp>
      <p:sp>
        <p:nvSpPr>
          <p:cNvPr id="35843" name="Rectangle 3"/>
          <p:cNvSpPr>
            <a:spLocks noGrp="1" noChangeArrowheads="1"/>
          </p:cNvSpPr>
          <p:nvPr>
            <p:ph type="body" idx="1"/>
            <p:custDataLst>
              <p:tags r:id="rId2"/>
            </p:custDataLst>
          </p:nvPr>
        </p:nvSpPr>
        <p:spPr/>
        <p:txBody>
          <a:bodyPr/>
          <a:lstStyle/>
          <a:p>
            <a:pPr eaLnBrk="1" hangingPunct="1"/>
            <a:endParaRPr lang="en-US" dirty="0"/>
          </a:p>
        </p:txBody>
      </p:sp>
      <p:pic>
        <p:nvPicPr>
          <p:cNvPr id="35844" name="Picture 6" descr="1198865273_31824-1_Sol1369A_WestValley_L257F_br"/>
          <p:cNvPicPr>
            <a:picLocks noChangeAspect="1" noChangeArrowheads="1"/>
          </p:cNvPicPr>
          <p:nvPr>
            <p:custDataLst>
              <p:tags r:id="rId3"/>
            </p:custDataLst>
          </p:nvPr>
        </p:nvPicPr>
        <p:blipFill>
          <a:blip r:embed="rId8" cstate="print"/>
          <a:srcRect/>
          <a:stretch>
            <a:fillRect/>
          </a:stretch>
        </p:blipFill>
        <p:spPr bwMode="auto">
          <a:xfrm>
            <a:off x="304800" y="1276350"/>
            <a:ext cx="8534400" cy="2333625"/>
          </a:xfrm>
          <a:prstGeom prst="rect">
            <a:avLst/>
          </a:prstGeom>
          <a:noFill/>
          <a:ln w="9525">
            <a:noFill/>
            <a:miter lim="800000"/>
            <a:headEnd/>
            <a:tailEnd/>
          </a:ln>
        </p:spPr>
      </p:pic>
      <p:sp>
        <p:nvSpPr>
          <p:cNvPr id="35845" name="Rectangle 7"/>
          <p:cNvSpPr>
            <a:spLocks noChangeArrowheads="1"/>
          </p:cNvSpPr>
          <p:nvPr>
            <p:custDataLst>
              <p:tags r:id="rId4"/>
            </p:custDataLst>
          </p:nvPr>
        </p:nvSpPr>
        <p:spPr bwMode="auto">
          <a:xfrm>
            <a:off x="609600" y="4191000"/>
            <a:ext cx="8001000" cy="1676400"/>
          </a:xfrm>
          <a:prstGeom prst="rect">
            <a:avLst/>
          </a:prstGeom>
          <a:noFill/>
          <a:ln w="9525">
            <a:noFill/>
            <a:miter lim="800000"/>
            <a:headEnd/>
            <a:tailEnd/>
          </a:ln>
        </p:spPr>
        <p:txBody>
          <a:bodyPr/>
          <a:lstStyle/>
          <a:p>
            <a:pPr marL="342900" indent="-342900" fontAlgn="base">
              <a:spcBef>
                <a:spcPct val="20000"/>
              </a:spcBef>
              <a:spcAft>
                <a:spcPct val="0"/>
              </a:spcAft>
            </a:pPr>
            <a:r>
              <a:rPr lang="en-US" sz="2800" dirty="0">
                <a:solidFill>
                  <a:prstClr val="black"/>
                </a:solidFill>
                <a:latin typeface="Arial" charset="0"/>
              </a:rPr>
              <a:t>Vision systems (JPL) used for several tasks</a:t>
            </a:r>
          </a:p>
          <a:p>
            <a:pPr marL="742950" lvl="1" indent="-285750" fontAlgn="base">
              <a:spcBef>
                <a:spcPct val="20000"/>
              </a:spcBef>
              <a:spcAft>
                <a:spcPct val="0"/>
              </a:spcAft>
              <a:buFontTx/>
              <a:buChar char="•"/>
            </a:pPr>
            <a:r>
              <a:rPr lang="en-US" sz="2000" dirty="0">
                <a:solidFill>
                  <a:prstClr val="black"/>
                </a:solidFill>
                <a:latin typeface="Arial" charset="0"/>
              </a:rPr>
              <a:t>Panorama stitching</a:t>
            </a:r>
          </a:p>
          <a:p>
            <a:pPr marL="742950" lvl="1" indent="-285750" fontAlgn="base">
              <a:spcBef>
                <a:spcPct val="20000"/>
              </a:spcBef>
              <a:spcAft>
                <a:spcPct val="0"/>
              </a:spcAft>
              <a:buFontTx/>
              <a:buChar char="•"/>
            </a:pPr>
            <a:r>
              <a:rPr lang="en-US" sz="2000" dirty="0">
                <a:solidFill>
                  <a:prstClr val="black"/>
                </a:solidFill>
                <a:latin typeface="Arial" charset="0"/>
              </a:rPr>
              <a:t>3D terrain modeling</a:t>
            </a:r>
          </a:p>
          <a:p>
            <a:pPr marL="742950" lvl="1" indent="-285750" fontAlgn="base">
              <a:spcBef>
                <a:spcPct val="20000"/>
              </a:spcBef>
              <a:spcAft>
                <a:spcPct val="0"/>
              </a:spcAft>
              <a:buFontTx/>
              <a:buChar char="•"/>
            </a:pPr>
            <a:r>
              <a:rPr lang="en-US" sz="2000" dirty="0">
                <a:solidFill>
                  <a:prstClr val="black"/>
                </a:solidFill>
                <a:latin typeface="Arial" charset="0"/>
              </a:rPr>
              <a:t>Obstacle detection, position tracking</a:t>
            </a:r>
          </a:p>
          <a:p>
            <a:pPr marL="742950" lvl="1" indent="-285750" fontAlgn="base">
              <a:spcBef>
                <a:spcPct val="20000"/>
              </a:spcBef>
              <a:spcAft>
                <a:spcPct val="0"/>
              </a:spcAft>
              <a:buFontTx/>
              <a:buChar char="•"/>
            </a:pPr>
            <a:r>
              <a:rPr lang="en-US" sz="2000" dirty="0">
                <a:solidFill>
                  <a:prstClr val="black"/>
                </a:solidFill>
                <a:latin typeface="Arial" charset="0"/>
              </a:rPr>
              <a:t>For more, read “</a:t>
            </a:r>
            <a:r>
              <a:rPr lang="en-US" sz="2000" dirty="0">
                <a:solidFill>
                  <a:prstClr val="black"/>
                </a:solidFill>
                <a:latin typeface="Arial" charset="0"/>
                <a:hlinkClick r:id="rId9"/>
              </a:rPr>
              <a:t>Computer Vision on Mars</a:t>
            </a:r>
            <a:r>
              <a:rPr lang="en-US" sz="2000" dirty="0">
                <a:solidFill>
                  <a:prstClr val="black"/>
                </a:solidFill>
                <a:latin typeface="Arial" charset="0"/>
              </a:rPr>
              <a:t>” by </a:t>
            </a:r>
            <a:r>
              <a:rPr lang="en-US" sz="2000" dirty="0" err="1">
                <a:solidFill>
                  <a:prstClr val="black"/>
                </a:solidFill>
                <a:latin typeface="Arial" charset="0"/>
              </a:rPr>
              <a:t>Matthies</a:t>
            </a:r>
            <a:r>
              <a:rPr lang="en-US" sz="2000" dirty="0">
                <a:solidFill>
                  <a:prstClr val="black"/>
                </a:solidFill>
                <a:latin typeface="Arial" charset="0"/>
              </a:rPr>
              <a:t> et al.</a:t>
            </a:r>
          </a:p>
        </p:txBody>
      </p:sp>
      <p:sp>
        <p:nvSpPr>
          <p:cNvPr id="35846" name="Rectangle 8"/>
          <p:cNvSpPr>
            <a:spLocks noChangeArrowheads="1"/>
          </p:cNvSpPr>
          <p:nvPr>
            <p:custDataLst>
              <p:tags r:id="rId5"/>
            </p:custDataLst>
          </p:nvPr>
        </p:nvSpPr>
        <p:spPr bwMode="auto">
          <a:xfrm>
            <a:off x="838200" y="3609975"/>
            <a:ext cx="7772400" cy="581025"/>
          </a:xfrm>
          <a:prstGeom prst="rect">
            <a:avLst/>
          </a:prstGeom>
          <a:noFill/>
          <a:ln w="9525">
            <a:noFill/>
            <a:miter lim="800000"/>
            <a:headEnd/>
            <a:tailEnd/>
          </a:ln>
        </p:spPr>
        <p:txBody>
          <a:bodyPr anchor="ctr">
            <a:spAutoFit/>
          </a:bodyPr>
          <a:lstStyle/>
          <a:p>
            <a:pPr fontAlgn="base">
              <a:spcBef>
                <a:spcPct val="0"/>
              </a:spcBef>
              <a:spcAft>
                <a:spcPct val="0"/>
              </a:spcAft>
            </a:pPr>
            <a:r>
              <a:rPr lang="en-US" sz="1600">
                <a:solidFill>
                  <a:prstClr val="black"/>
                </a:solidFill>
                <a:latin typeface="Arial" charset="0"/>
                <a:hlinkClick r:id="rId10"/>
              </a:rPr>
              <a:t>NASA'S Mars Exploration Rover Spirit </a:t>
            </a:r>
            <a:r>
              <a:rPr lang="en-US" sz="1600">
                <a:solidFill>
                  <a:prstClr val="black"/>
                </a:solidFill>
                <a:latin typeface="Arial" charset="0"/>
              </a:rPr>
              <a:t>captured this westward view from atop </a:t>
            </a:r>
            <a:br>
              <a:rPr lang="en-US" sz="1600">
                <a:solidFill>
                  <a:prstClr val="black"/>
                </a:solidFill>
                <a:latin typeface="Arial" charset="0"/>
              </a:rPr>
            </a:br>
            <a:r>
              <a:rPr lang="en-US" sz="1600">
                <a:solidFill>
                  <a:prstClr val="black"/>
                </a:solidFill>
                <a:latin typeface="Arial" charset="0"/>
              </a:rPr>
              <a:t>a low plateau where Spirit spent the closing months of 2007.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t>Industrial robots</a:t>
            </a:r>
          </a:p>
        </p:txBody>
      </p:sp>
      <p:pic>
        <p:nvPicPr>
          <p:cNvPr id="36867" name="Picture 2"/>
          <p:cNvPicPr>
            <a:picLocks noChangeAspect="1" noChangeArrowheads="1"/>
          </p:cNvPicPr>
          <p:nvPr/>
        </p:nvPicPr>
        <p:blipFill>
          <a:blip r:embed="rId3" cstate="print"/>
          <a:srcRect/>
          <a:stretch>
            <a:fillRect/>
          </a:stretch>
        </p:blipFill>
        <p:spPr bwMode="auto">
          <a:xfrm>
            <a:off x="762000" y="1828800"/>
            <a:ext cx="4645025" cy="3883025"/>
          </a:xfrm>
          <a:prstGeom prst="rect">
            <a:avLst/>
          </a:prstGeom>
          <a:noFill/>
          <a:ln w="9525">
            <a:noFill/>
            <a:miter lim="800000"/>
            <a:headEnd/>
            <a:tailEnd/>
          </a:ln>
        </p:spPr>
      </p:pic>
      <p:sp>
        <p:nvSpPr>
          <p:cNvPr id="36868" name="TextBox 6"/>
          <p:cNvSpPr txBox="1">
            <a:spLocks noChangeArrowheads="1"/>
          </p:cNvSpPr>
          <p:nvPr/>
        </p:nvSpPr>
        <p:spPr bwMode="auto">
          <a:xfrm>
            <a:off x="1533525" y="6019800"/>
            <a:ext cx="5476875"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rPr>
              <a:t>Vision-guided robots position nut runners on wheels</a:t>
            </a:r>
          </a:p>
        </p:txBody>
      </p:sp>
      <p:pic>
        <p:nvPicPr>
          <p:cNvPr id="36869" name="Picture 3"/>
          <p:cNvPicPr>
            <a:picLocks noChangeAspect="1" noChangeArrowheads="1"/>
          </p:cNvPicPr>
          <p:nvPr/>
        </p:nvPicPr>
        <p:blipFill>
          <a:blip r:embed="rId4" cstate="print"/>
          <a:srcRect/>
          <a:stretch>
            <a:fillRect/>
          </a:stretch>
        </p:blipFill>
        <p:spPr bwMode="auto">
          <a:xfrm>
            <a:off x="5791200" y="2667000"/>
            <a:ext cx="2867025" cy="2105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
            </p:custDataLst>
          </p:nvPr>
        </p:nvSpPr>
        <p:spPr/>
        <p:txBody>
          <a:bodyPr/>
          <a:lstStyle/>
          <a:p>
            <a:pPr eaLnBrk="1" hangingPunct="1"/>
            <a:r>
              <a:rPr lang="en-US"/>
              <a:t>Mobile robots</a:t>
            </a:r>
          </a:p>
        </p:txBody>
      </p:sp>
      <p:sp>
        <p:nvSpPr>
          <p:cNvPr id="37891" name="AutoShape 6" descr="2_on_1_melee2"/>
          <p:cNvSpPr>
            <a:spLocks noChangeAspect="1" noChangeArrowheads="1"/>
          </p:cNvSpPr>
          <p:nvPr>
            <p:custDataLst>
              <p:tags r:id="rId2"/>
            </p:custDataLst>
          </p:nvPr>
        </p:nvSpPr>
        <p:spPr bwMode="auto">
          <a:xfrm>
            <a:off x="8386763" y="2481263"/>
            <a:ext cx="296862" cy="296862"/>
          </a:xfrm>
          <a:prstGeom prst="rect">
            <a:avLst/>
          </a:prstGeom>
          <a:noFill/>
          <a:ln w="9525">
            <a:noFill/>
            <a:miter lim="800000"/>
            <a:headEnd/>
            <a:tailEnd/>
          </a:ln>
        </p:spPr>
        <p:txBody>
          <a:bodyPr/>
          <a:lstStyle/>
          <a:p>
            <a:pPr fontAlgn="base">
              <a:spcBef>
                <a:spcPct val="0"/>
              </a:spcBef>
              <a:spcAft>
                <a:spcPct val="0"/>
              </a:spcAft>
            </a:pPr>
            <a:endParaRPr lang="en-US">
              <a:solidFill>
                <a:prstClr val="black"/>
              </a:solidFill>
              <a:latin typeface="Arial" charset="0"/>
            </a:endParaRPr>
          </a:p>
        </p:txBody>
      </p:sp>
      <p:sp>
        <p:nvSpPr>
          <p:cNvPr id="37892" name="AutoShape 8" descr="2_on_1_melee2"/>
          <p:cNvSpPr>
            <a:spLocks noChangeAspect="1" noChangeArrowheads="1"/>
          </p:cNvSpPr>
          <p:nvPr>
            <p:custDataLst>
              <p:tags r:id="rId3"/>
            </p:custDataLst>
          </p:nvPr>
        </p:nvSpPr>
        <p:spPr bwMode="auto">
          <a:xfrm>
            <a:off x="8386763" y="2481263"/>
            <a:ext cx="296862" cy="296862"/>
          </a:xfrm>
          <a:prstGeom prst="rect">
            <a:avLst/>
          </a:prstGeom>
          <a:noFill/>
          <a:ln w="9525">
            <a:noFill/>
            <a:miter lim="800000"/>
            <a:headEnd/>
            <a:tailEnd/>
          </a:ln>
        </p:spPr>
        <p:txBody>
          <a:bodyPr/>
          <a:lstStyle/>
          <a:p>
            <a:pPr fontAlgn="base">
              <a:spcBef>
                <a:spcPct val="0"/>
              </a:spcBef>
              <a:spcAft>
                <a:spcPct val="0"/>
              </a:spcAft>
            </a:pPr>
            <a:endParaRPr lang="en-US">
              <a:solidFill>
                <a:prstClr val="black"/>
              </a:solidFill>
              <a:latin typeface="Arial" charset="0"/>
            </a:endParaRPr>
          </a:p>
        </p:txBody>
      </p:sp>
      <p:pic>
        <p:nvPicPr>
          <p:cNvPr id="37893" name="Picture 9" descr="2_on_1_melee2">
            <a:hlinkClick r:id="rId10" action="ppaction://hlinkfile"/>
          </p:cNvPr>
          <p:cNvPicPr>
            <a:picLocks noChangeAspect="1" noChangeArrowheads="1"/>
          </p:cNvPicPr>
          <p:nvPr>
            <p:custDataLst>
              <p:tags r:id="rId4"/>
            </p:custDataLst>
          </p:nvPr>
        </p:nvPicPr>
        <p:blipFill>
          <a:blip r:embed="rId11" cstate="print"/>
          <a:srcRect/>
          <a:stretch>
            <a:fillRect/>
          </a:stretch>
        </p:blipFill>
        <p:spPr bwMode="auto">
          <a:xfrm>
            <a:off x="4495800" y="990600"/>
            <a:ext cx="3581400" cy="2686050"/>
          </a:xfrm>
          <a:prstGeom prst="rect">
            <a:avLst/>
          </a:prstGeom>
          <a:noFill/>
          <a:ln w="9525">
            <a:noFill/>
            <a:miter lim="800000"/>
            <a:headEnd/>
            <a:tailEnd/>
          </a:ln>
        </p:spPr>
      </p:pic>
      <p:sp>
        <p:nvSpPr>
          <p:cNvPr id="37894" name="Rectangle 10"/>
          <p:cNvSpPr>
            <a:spLocks noChangeArrowheads="1"/>
          </p:cNvSpPr>
          <p:nvPr>
            <p:custDataLst>
              <p:tags r:id="rId5"/>
            </p:custDataLst>
          </p:nvPr>
        </p:nvSpPr>
        <p:spPr bwMode="auto">
          <a:xfrm>
            <a:off x="5181600" y="3657600"/>
            <a:ext cx="2332038" cy="581025"/>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hlinkClick r:id="rId12"/>
              </a:rPr>
              <a:t>http://www.robocup.org/</a:t>
            </a:r>
            <a:endParaRPr lang="en-US" sz="1600">
              <a:solidFill>
                <a:prstClr val="black"/>
              </a:solidFill>
              <a:latin typeface="Arial" charset="0"/>
            </a:endParaRPr>
          </a:p>
          <a:p>
            <a:pPr fontAlgn="base">
              <a:spcBef>
                <a:spcPct val="0"/>
              </a:spcBef>
              <a:spcAft>
                <a:spcPct val="0"/>
              </a:spcAft>
            </a:pPr>
            <a:endParaRPr lang="en-US" sz="1600">
              <a:solidFill>
                <a:prstClr val="black"/>
              </a:solidFill>
              <a:latin typeface="Arial" charset="0"/>
            </a:endParaRPr>
          </a:p>
        </p:txBody>
      </p:sp>
      <p:pic>
        <p:nvPicPr>
          <p:cNvPr id="37895" name="Picture 12" descr="Image:NASA Mars Rover.jpg">
            <a:hlinkClick r:id="rId13"/>
          </p:cNvPr>
          <p:cNvPicPr>
            <a:picLocks noChangeAspect="1" noChangeArrowheads="1"/>
          </p:cNvPicPr>
          <p:nvPr>
            <p:custDataLst>
              <p:tags r:id="rId6"/>
            </p:custDataLst>
          </p:nvPr>
        </p:nvPicPr>
        <p:blipFill>
          <a:blip r:embed="rId14" cstate="print"/>
          <a:srcRect/>
          <a:stretch>
            <a:fillRect/>
          </a:stretch>
        </p:blipFill>
        <p:spPr bwMode="auto">
          <a:xfrm>
            <a:off x="838200" y="914400"/>
            <a:ext cx="3200400" cy="2559050"/>
          </a:xfrm>
          <a:prstGeom prst="rect">
            <a:avLst/>
          </a:prstGeom>
          <a:noFill/>
          <a:ln w="9525">
            <a:noFill/>
            <a:miter lim="800000"/>
            <a:headEnd/>
            <a:tailEnd/>
          </a:ln>
        </p:spPr>
      </p:pic>
      <p:sp>
        <p:nvSpPr>
          <p:cNvPr id="37896" name="Rectangle 13"/>
          <p:cNvSpPr>
            <a:spLocks noChangeArrowheads="1"/>
          </p:cNvSpPr>
          <p:nvPr>
            <p:custDataLst>
              <p:tags r:id="rId7"/>
            </p:custDataLst>
          </p:nvPr>
        </p:nvSpPr>
        <p:spPr bwMode="auto">
          <a:xfrm>
            <a:off x="685800" y="3505200"/>
            <a:ext cx="3649663"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NASA’s Mars Spirit Rover</a:t>
            </a:r>
          </a:p>
          <a:p>
            <a:pPr algn="ctr" fontAlgn="base">
              <a:spcBef>
                <a:spcPct val="0"/>
              </a:spcBef>
              <a:spcAft>
                <a:spcPct val="0"/>
              </a:spcAft>
            </a:pPr>
            <a:r>
              <a:rPr lang="en-US" sz="1600">
                <a:solidFill>
                  <a:prstClr val="black"/>
                </a:solidFill>
                <a:latin typeface="Arial" charset="0"/>
                <a:hlinkClick r:id="rId15"/>
              </a:rPr>
              <a:t>http://en.wikipedia.org/wiki/Spirit_rover</a:t>
            </a:r>
            <a:endParaRPr lang="en-US" sz="1600">
              <a:solidFill>
                <a:prstClr val="black"/>
              </a:solidFill>
              <a:latin typeface="Arial" charset="0"/>
            </a:endParaRPr>
          </a:p>
        </p:txBody>
      </p:sp>
      <p:pic>
        <p:nvPicPr>
          <p:cNvPr id="37897" name="Picture 2"/>
          <p:cNvPicPr>
            <a:picLocks noChangeAspect="1" noChangeArrowheads="1"/>
          </p:cNvPicPr>
          <p:nvPr/>
        </p:nvPicPr>
        <p:blipFill>
          <a:blip r:embed="rId16" cstate="print"/>
          <a:srcRect/>
          <a:stretch>
            <a:fillRect/>
          </a:stretch>
        </p:blipFill>
        <p:spPr bwMode="auto">
          <a:xfrm>
            <a:off x="3200400" y="4419600"/>
            <a:ext cx="2014538" cy="2438400"/>
          </a:xfrm>
          <a:prstGeom prst="rect">
            <a:avLst/>
          </a:prstGeom>
          <a:noFill/>
          <a:ln w="9525">
            <a:noFill/>
            <a:miter lim="800000"/>
            <a:headEnd/>
            <a:tailEnd/>
          </a:ln>
        </p:spPr>
      </p:pic>
      <p:sp>
        <p:nvSpPr>
          <p:cNvPr id="37898" name="TextBox 9"/>
          <p:cNvSpPr txBox="1">
            <a:spLocks noChangeArrowheads="1"/>
          </p:cNvSpPr>
          <p:nvPr/>
        </p:nvSpPr>
        <p:spPr bwMode="auto">
          <a:xfrm>
            <a:off x="5257800" y="6248400"/>
            <a:ext cx="1895475" cy="584200"/>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rPr>
              <a:t>Saxena et al. 2008</a:t>
            </a:r>
          </a:p>
          <a:p>
            <a:pPr fontAlgn="base">
              <a:spcBef>
                <a:spcPct val="0"/>
              </a:spcBef>
              <a:spcAft>
                <a:spcPct val="0"/>
              </a:spcAft>
            </a:pPr>
            <a:r>
              <a:rPr lang="en-US" sz="1600">
                <a:solidFill>
                  <a:prstClr val="black"/>
                </a:solidFill>
                <a:latin typeface="Arial" charset="0"/>
                <a:hlinkClick r:id="rId17"/>
              </a:rPr>
              <a:t>STAIR</a:t>
            </a:r>
            <a:r>
              <a:rPr lang="en-US" sz="1600">
                <a:solidFill>
                  <a:prstClr val="black"/>
                </a:solidFill>
                <a:latin typeface="Arial" charset="0"/>
              </a:rPr>
              <a:t> at Stanford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P spid="37896" grpId="0"/>
      <p:bldP spid="3789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custDataLst>
              <p:tags r:id="rId1"/>
            </p:custDataLst>
          </p:nvPr>
        </p:nvSpPr>
        <p:spPr/>
        <p:txBody>
          <a:bodyPr/>
          <a:lstStyle/>
          <a:p>
            <a:pPr eaLnBrk="1" hangingPunct="1"/>
            <a:r>
              <a:rPr lang="en-US"/>
              <a:t>Medical imaging</a:t>
            </a:r>
          </a:p>
        </p:txBody>
      </p:sp>
      <p:pic>
        <p:nvPicPr>
          <p:cNvPr id="38915" name="Picture 4" descr="mybrain"/>
          <p:cNvPicPr>
            <a:picLocks noChangeAspect="1" noChangeArrowheads="1"/>
          </p:cNvPicPr>
          <p:nvPr>
            <p:custDataLst>
              <p:tags r:id="rId2"/>
            </p:custDataLst>
          </p:nvPr>
        </p:nvPicPr>
        <p:blipFill>
          <a:blip r:embed="rId8" cstate="print"/>
          <a:srcRect/>
          <a:stretch>
            <a:fillRect/>
          </a:stretch>
        </p:blipFill>
        <p:spPr bwMode="auto">
          <a:xfrm>
            <a:off x="457200" y="1616075"/>
            <a:ext cx="3505200" cy="3505200"/>
          </a:xfrm>
          <a:prstGeom prst="rect">
            <a:avLst/>
          </a:prstGeom>
          <a:noFill/>
          <a:ln w="9525">
            <a:noFill/>
            <a:miter lim="800000"/>
            <a:headEnd/>
            <a:tailEnd/>
          </a:ln>
        </p:spPr>
      </p:pic>
      <p:pic>
        <p:nvPicPr>
          <p:cNvPr id="38916" name="Picture 5"/>
          <p:cNvPicPr>
            <a:picLocks noChangeAspect="1" noChangeArrowheads="1"/>
          </p:cNvPicPr>
          <p:nvPr>
            <p:custDataLst>
              <p:tags r:id="rId3"/>
            </p:custDataLst>
          </p:nvPr>
        </p:nvPicPr>
        <p:blipFill>
          <a:blip r:embed="rId9" cstate="print"/>
          <a:srcRect/>
          <a:stretch>
            <a:fillRect/>
          </a:stretch>
        </p:blipFill>
        <p:spPr bwMode="auto">
          <a:xfrm>
            <a:off x="4268788" y="1947863"/>
            <a:ext cx="4494212" cy="2852737"/>
          </a:xfrm>
          <a:prstGeom prst="rect">
            <a:avLst/>
          </a:prstGeom>
          <a:noFill/>
          <a:ln w="9525">
            <a:noFill/>
            <a:miter lim="800000"/>
            <a:headEnd/>
            <a:tailEnd/>
          </a:ln>
        </p:spPr>
      </p:pic>
      <p:sp>
        <p:nvSpPr>
          <p:cNvPr id="38917" name="Rectangle 6"/>
          <p:cNvSpPr>
            <a:spLocks noChangeArrowheads="1"/>
          </p:cNvSpPr>
          <p:nvPr>
            <p:custDataLst>
              <p:tags r:id="rId4"/>
            </p:custDataLst>
          </p:nvPr>
        </p:nvSpPr>
        <p:spPr bwMode="auto">
          <a:xfrm>
            <a:off x="5559425" y="5105400"/>
            <a:ext cx="21494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dirty="0">
                <a:solidFill>
                  <a:prstClr val="black"/>
                </a:solidFill>
                <a:latin typeface="Arial" charset="0"/>
              </a:rPr>
              <a:t>Image guided surgery</a:t>
            </a:r>
          </a:p>
          <a:p>
            <a:pPr algn="ctr" fontAlgn="base">
              <a:spcBef>
                <a:spcPct val="0"/>
              </a:spcBef>
              <a:spcAft>
                <a:spcPct val="0"/>
              </a:spcAft>
            </a:pPr>
            <a:r>
              <a:rPr lang="en-US" sz="1600" dirty="0" err="1">
                <a:solidFill>
                  <a:prstClr val="black"/>
                </a:solidFill>
                <a:latin typeface="Arial" charset="0"/>
                <a:hlinkClick r:id="rId10"/>
              </a:rPr>
              <a:t>Grimson</a:t>
            </a:r>
            <a:r>
              <a:rPr lang="en-US" sz="1600" dirty="0">
                <a:solidFill>
                  <a:prstClr val="black"/>
                </a:solidFill>
                <a:latin typeface="Arial" charset="0"/>
                <a:hlinkClick r:id="rId10"/>
              </a:rPr>
              <a:t> et al., MIT</a:t>
            </a:r>
            <a:endParaRPr lang="en-US" sz="1600" dirty="0">
              <a:solidFill>
                <a:prstClr val="black"/>
              </a:solidFill>
              <a:latin typeface="Arial" charset="0"/>
            </a:endParaRPr>
          </a:p>
        </p:txBody>
      </p:sp>
      <p:sp>
        <p:nvSpPr>
          <p:cNvPr id="38918" name="Rectangle 7"/>
          <p:cNvSpPr>
            <a:spLocks noChangeArrowheads="1"/>
          </p:cNvSpPr>
          <p:nvPr>
            <p:custDataLst>
              <p:tags r:id="rId5"/>
            </p:custDataLst>
          </p:nvPr>
        </p:nvSpPr>
        <p:spPr bwMode="auto">
          <a:xfrm>
            <a:off x="1611313" y="5210175"/>
            <a:ext cx="12096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3D imaging</a:t>
            </a:r>
          </a:p>
          <a:p>
            <a:pPr algn="ctr" fontAlgn="base">
              <a:spcBef>
                <a:spcPct val="0"/>
              </a:spcBef>
              <a:spcAft>
                <a:spcPct val="0"/>
              </a:spcAft>
            </a:pPr>
            <a:r>
              <a:rPr lang="en-US" sz="1600">
                <a:solidFill>
                  <a:prstClr val="black"/>
                </a:solidFill>
                <a:latin typeface="Arial" charset="0"/>
              </a:rPr>
              <a:t>MRI, 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and Nearby Fields</a:t>
            </a:r>
          </a:p>
        </p:txBody>
      </p:sp>
      <p:sp>
        <p:nvSpPr>
          <p:cNvPr id="3" name="Content Placeholder 2"/>
          <p:cNvSpPr>
            <a:spLocks noGrp="1"/>
          </p:cNvSpPr>
          <p:nvPr>
            <p:ph idx="1"/>
          </p:nvPr>
        </p:nvSpPr>
        <p:spPr/>
        <p:txBody>
          <a:bodyPr/>
          <a:lstStyle/>
          <a:p>
            <a:r>
              <a:rPr lang="en-US" dirty="0"/>
              <a:t>Computer Vision</a:t>
            </a:r>
          </a:p>
          <a:p>
            <a:pPr lvl="1"/>
            <a:r>
              <a:rPr lang="en-US" dirty="0"/>
              <a:t>Images to Models</a:t>
            </a:r>
          </a:p>
          <a:p>
            <a:endParaRPr lang="en-US" dirty="0"/>
          </a:p>
          <a:p>
            <a:r>
              <a:rPr lang="en-US" dirty="0"/>
              <a:t>Computer Graphics</a:t>
            </a:r>
          </a:p>
          <a:p>
            <a:pPr lvl="1"/>
            <a:r>
              <a:rPr lang="en-US" dirty="0"/>
              <a:t>Models to Images</a:t>
            </a:r>
          </a:p>
          <a:p>
            <a:pPr lvl="1"/>
            <a:endParaRPr lang="en-US" dirty="0"/>
          </a:p>
          <a:p>
            <a:r>
              <a:rPr lang="en-US" dirty="0"/>
              <a:t>Comp. Photography (image processing)</a:t>
            </a:r>
          </a:p>
          <a:p>
            <a:pPr lvl="1"/>
            <a:r>
              <a:rPr lang="en-US" dirty="0"/>
              <a:t>Images to Images</a:t>
            </a:r>
          </a:p>
          <a:p>
            <a:endParaRPr lang="en-US" dirty="0"/>
          </a:p>
          <a:p>
            <a:endParaRPr lang="en-US" dirty="0"/>
          </a:p>
        </p:txBody>
      </p:sp>
    </p:spTree>
    <p:extLst>
      <p:ext uri="{BB962C8B-B14F-4D97-AF65-F5344CB8AC3E}">
        <p14:creationId xmlns:p14="http://schemas.microsoft.com/office/powerpoint/2010/main" val="383720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at SDSU</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25" t="6106" r="24736" b="5528"/>
          <a:stretch/>
        </p:blipFill>
        <p:spPr bwMode="auto">
          <a:xfrm>
            <a:off x="1905000" y="1295400"/>
            <a:ext cx="5029200" cy="481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57400" y="6324600"/>
            <a:ext cx="1895455" cy="369332"/>
          </a:xfrm>
          <a:prstGeom prst="rect">
            <a:avLst/>
          </a:prstGeom>
          <a:noFill/>
        </p:spPr>
        <p:txBody>
          <a:bodyPr wrap="none" rtlCol="0">
            <a:spAutoFit/>
          </a:bodyPr>
          <a:lstStyle/>
          <a:p>
            <a:r>
              <a:rPr lang="en-US" dirty="0">
                <a:hlinkClick r:id="rId3"/>
              </a:rPr>
              <a:t>http://cv.sdsu.edu</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000" t="5495" r="24999" b="7281"/>
          <a:stretch/>
        </p:blipFill>
        <p:spPr bwMode="auto">
          <a:xfrm>
            <a:off x="1295400" y="19050"/>
            <a:ext cx="6400800" cy="604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084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Computer Vision?</a:t>
            </a:r>
          </a:p>
        </p:txBody>
      </p:sp>
      <p:sp>
        <p:nvSpPr>
          <p:cNvPr id="3" name="Content Placeholder 2"/>
          <p:cNvSpPr>
            <a:spLocks noGrp="1"/>
          </p:cNvSpPr>
          <p:nvPr>
            <p:ph idx="1"/>
          </p:nvPr>
        </p:nvSpPr>
        <p:spPr/>
        <p:txBody>
          <a:bodyPr/>
          <a:lstStyle/>
          <a:p>
            <a:r>
              <a:rPr lang="en-US" dirty="0"/>
              <a:t>What are examples of computer vision being used in the world?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lstStyle/>
          <a:p>
            <a:r>
              <a:rPr lang="en-US" dirty="0"/>
              <a:t>Office hours</a:t>
            </a:r>
          </a:p>
          <a:p>
            <a:r>
              <a:rPr lang="en-US" dirty="0"/>
              <a:t>Syllabus</a:t>
            </a:r>
          </a:p>
          <a:p>
            <a:r>
              <a:rPr lang="en-US" dirty="0"/>
              <a:t>Grading</a:t>
            </a:r>
          </a:p>
          <a:p>
            <a:r>
              <a:rPr lang="en-US" dirty="0"/>
              <a:t>Topics</a:t>
            </a:r>
          </a:p>
          <a:p>
            <a:r>
              <a:rPr lang="en-US" dirty="0"/>
              <a:t>Reading</a:t>
            </a:r>
          </a:p>
          <a:p>
            <a:r>
              <a:rPr lang="en-US" dirty="0"/>
              <a:t>Course Project and Assignments</a:t>
            </a:r>
          </a:p>
          <a:p>
            <a:endParaRPr lang="en-US" dirty="0"/>
          </a:p>
          <a:p>
            <a:endParaRPr lang="en-US" dirty="0"/>
          </a:p>
        </p:txBody>
      </p:sp>
    </p:spTree>
    <p:extLst>
      <p:ext uri="{BB962C8B-B14F-4D97-AF65-F5344CB8AC3E}">
        <p14:creationId xmlns:p14="http://schemas.microsoft.com/office/powerpoint/2010/main" val="349394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p>
        </p:txBody>
      </p:sp>
      <p:sp>
        <p:nvSpPr>
          <p:cNvPr id="3" name="Content Placeholder 2"/>
          <p:cNvSpPr>
            <a:spLocks noGrp="1"/>
          </p:cNvSpPr>
          <p:nvPr>
            <p:ph idx="1"/>
          </p:nvPr>
        </p:nvSpPr>
        <p:spPr/>
        <p:txBody>
          <a:bodyPr/>
          <a:lstStyle/>
          <a:p>
            <a:r>
              <a:rPr lang="en-US" dirty="0"/>
              <a:t>Instructor: </a:t>
            </a:r>
            <a:r>
              <a:rPr lang="en-US" b="1" dirty="0" err="1"/>
              <a:t>Xiaobai</a:t>
            </a:r>
            <a:r>
              <a:rPr lang="en-US" b="1" dirty="0"/>
              <a:t> (</a:t>
            </a:r>
            <a:r>
              <a:rPr lang="en-US" b="1" dirty="0" err="1"/>
              <a:t>byran</a:t>
            </a:r>
            <a:r>
              <a:rPr lang="en-US" b="1" dirty="0"/>
              <a:t>) Liu</a:t>
            </a:r>
          </a:p>
          <a:p>
            <a:pPr lvl="1"/>
            <a:r>
              <a:rPr lang="en-US" dirty="0"/>
              <a:t>GMCS 531</a:t>
            </a:r>
          </a:p>
          <a:p>
            <a:pPr lvl="1"/>
            <a:r>
              <a:rPr lang="en-US" dirty="0" smtClean="0"/>
              <a:t>11:00-11:45am, Tuesday/Thursday</a:t>
            </a:r>
            <a:endParaRPr lang="en-US" dirty="0"/>
          </a:p>
          <a:p>
            <a:pPr lvl="1"/>
            <a:r>
              <a:rPr lang="en-US" dirty="0"/>
              <a:t>Appointment by email: </a:t>
            </a:r>
            <a:r>
              <a:rPr lang="en-US" dirty="0" err="1"/>
              <a:t>xiaobai.liu@sdsu.edu</a:t>
            </a:r>
            <a:endParaRPr lang="en-US" dirty="0"/>
          </a:p>
          <a:p>
            <a:pPr lvl="1"/>
            <a:endParaRPr lang="en-US" dirty="0"/>
          </a:p>
        </p:txBody>
      </p:sp>
    </p:spTree>
    <p:extLst>
      <p:ext uri="{BB962C8B-B14F-4D97-AF65-F5344CB8AC3E}">
        <p14:creationId xmlns:p14="http://schemas.microsoft.com/office/powerpoint/2010/main" val="28590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Syllabus (tentative)</a:t>
            </a:r>
          </a:p>
        </p:txBody>
      </p:sp>
      <p:sp>
        <p:nvSpPr>
          <p:cNvPr id="3" name="Content Placeholder 2"/>
          <p:cNvSpPr>
            <a:spLocks noGrp="1"/>
          </p:cNvSpPr>
          <p:nvPr>
            <p:ph idx="1"/>
          </p:nvPr>
        </p:nvSpPr>
        <p:spPr/>
        <p:txBody>
          <a:bodyPr/>
          <a:lstStyle/>
          <a:p>
            <a:pPr marL="0" indent="0">
              <a:buNone/>
            </a:pPr>
            <a:r>
              <a:rPr lang="en-US" dirty="0"/>
              <a:t>Will be available in Blackboard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Grading</a:t>
            </a:r>
          </a:p>
        </p:txBody>
      </p:sp>
      <p:sp>
        <p:nvSpPr>
          <p:cNvPr id="3" name="Content Placeholder 2"/>
          <p:cNvSpPr>
            <a:spLocks noGrp="1"/>
          </p:cNvSpPr>
          <p:nvPr>
            <p:ph idx="1"/>
          </p:nvPr>
        </p:nvSpPr>
        <p:spPr>
          <a:xfrm>
            <a:off x="533400" y="1371600"/>
            <a:ext cx="8229600" cy="4525963"/>
          </a:xfrm>
        </p:spPr>
        <p:txBody>
          <a:bodyPr>
            <a:noAutofit/>
          </a:bodyPr>
          <a:lstStyle/>
          <a:p>
            <a:r>
              <a:rPr lang="en-US" sz="2000" dirty="0" smtClean="0"/>
              <a:t>(50%) Five homework </a:t>
            </a:r>
            <a:r>
              <a:rPr lang="en-US" sz="2000" dirty="0"/>
              <a:t>assignments (HA): each is mixture of programming and quiz. </a:t>
            </a:r>
          </a:p>
          <a:p>
            <a:pPr lvl="1"/>
            <a:r>
              <a:rPr lang="en-US" sz="2000" dirty="0" smtClean="0"/>
              <a:t>10% </a:t>
            </a:r>
            <a:r>
              <a:rPr lang="en-US" sz="2000" dirty="0"/>
              <a:t>HA1:  </a:t>
            </a:r>
            <a:r>
              <a:rPr lang="en-US" sz="2000" dirty="0" err="1"/>
              <a:t>matlab</a:t>
            </a:r>
            <a:r>
              <a:rPr lang="en-US" sz="2000" dirty="0"/>
              <a:t> programming</a:t>
            </a:r>
          </a:p>
          <a:p>
            <a:pPr lvl="1"/>
            <a:r>
              <a:rPr lang="en-US" sz="2000" dirty="0"/>
              <a:t>10% HA2</a:t>
            </a:r>
          </a:p>
          <a:p>
            <a:pPr lvl="1"/>
            <a:r>
              <a:rPr lang="en-US" sz="2000" dirty="0"/>
              <a:t>10% HA3</a:t>
            </a:r>
          </a:p>
          <a:p>
            <a:pPr lvl="1"/>
            <a:r>
              <a:rPr lang="en-US" sz="2000" dirty="0"/>
              <a:t>10% HA4</a:t>
            </a:r>
          </a:p>
          <a:p>
            <a:pPr lvl="1"/>
            <a:r>
              <a:rPr lang="en-US" sz="2000" dirty="0"/>
              <a:t>10% HA5</a:t>
            </a:r>
          </a:p>
          <a:p>
            <a:r>
              <a:rPr lang="en-US" sz="2000" dirty="0" smtClean="0"/>
              <a:t>(</a:t>
            </a:r>
            <a:r>
              <a:rPr lang="en-US" sz="2000" dirty="0" smtClean="0"/>
              <a:t>25) </a:t>
            </a:r>
            <a:r>
              <a:rPr lang="en-US" sz="2000" dirty="0" smtClean="0"/>
              <a:t>Mid-term Exam</a:t>
            </a:r>
          </a:p>
          <a:p>
            <a:r>
              <a:rPr lang="en-US" sz="2000" dirty="0" smtClean="0"/>
              <a:t>(25%)  </a:t>
            </a:r>
            <a:r>
              <a:rPr lang="en-US" sz="2000" dirty="0"/>
              <a:t>class project </a:t>
            </a:r>
            <a:r>
              <a:rPr lang="en-US" sz="2000" dirty="0" smtClean="0"/>
              <a:t> </a:t>
            </a:r>
            <a:endParaRPr lang="en-US" sz="2000" dirty="0"/>
          </a:p>
          <a:p>
            <a:r>
              <a:rPr lang="en-US" sz="2000" dirty="0" smtClean="0"/>
              <a:t>(5%) Class </a:t>
            </a:r>
            <a:r>
              <a:rPr lang="en-US" sz="2000" dirty="0" smtClean="0"/>
              <a:t>attendance and extra credits</a:t>
            </a:r>
            <a:endParaRPr lang="en-US" sz="2000" dirty="0" smtClean="0"/>
          </a:p>
          <a:p>
            <a:endParaRPr lang="en-US" sz="2000" dirty="0"/>
          </a:p>
        </p:txBody>
      </p:sp>
    </p:spTree>
    <p:extLst>
      <p:ext uri="{BB962C8B-B14F-4D97-AF65-F5344CB8AC3E}">
        <p14:creationId xmlns:p14="http://schemas.microsoft.com/office/powerpoint/2010/main" val="171277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828800" y="920234"/>
            <a:ext cx="5486400" cy="48006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6200" y="160020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547649" y="5191954"/>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43600" y="4410927"/>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13331" y="3607897"/>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13331" y="1540078"/>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09600" y="4273034"/>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7221" y="327660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19800" y="577646"/>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83221" y="1600200"/>
            <a:ext cx="4495800" cy="1143000"/>
          </a:xfrm>
        </p:spPr>
        <p:txBody>
          <a:bodyPr/>
          <a:lstStyle/>
          <a:p>
            <a:r>
              <a:rPr lang="en-US" dirty="0"/>
              <a:t>Scope of CS 696</a:t>
            </a:r>
          </a:p>
        </p:txBody>
      </p:sp>
      <p:sp>
        <p:nvSpPr>
          <p:cNvPr id="5" name="TextBox 4"/>
          <p:cNvSpPr txBox="1"/>
          <p:nvPr/>
        </p:nvSpPr>
        <p:spPr>
          <a:xfrm>
            <a:off x="3200400" y="1062335"/>
            <a:ext cx="2743200" cy="461665"/>
          </a:xfrm>
          <a:prstGeom prst="rect">
            <a:avLst/>
          </a:prstGeom>
          <a:noFill/>
        </p:spPr>
        <p:txBody>
          <a:bodyPr wrap="square" rtlCol="0">
            <a:spAutoFit/>
          </a:bodyPr>
          <a:lstStyle/>
          <a:p>
            <a:pPr algn="ctr"/>
            <a:r>
              <a:rPr lang="en-US" sz="2400" dirty="0"/>
              <a:t>Computer Vision</a:t>
            </a:r>
          </a:p>
        </p:txBody>
      </p:sp>
      <p:sp>
        <p:nvSpPr>
          <p:cNvPr id="7" name="TextBox 6"/>
          <p:cNvSpPr txBox="1"/>
          <p:nvPr/>
        </p:nvSpPr>
        <p:spPr>
          <a:xfrm>
            <a:off x="6324600" y="1072634"/>
            <a:ext cx="1828800" cy="369332"/>
          </a:xfrm>
          <a:prstGeom prst="rect">
            <a:avLst/>
          </a:prstGeom>
          <a:noFill/>
        </p:spPr>
        <p:txBody>
          <a:bodyPr wrap="square" rtlCol="0">
            <a:spAutoFit/>
          </a:bodyPr>
          <a:lstStyle/>
          <a:p>
            <a:pPr algn="ctr"/>
            <a:r>
              <a:rPr lang="en-US" dirty="0"/>
              <a:t>Robotics</a:t>
            </a:r>
          </a:p>
        </p:txBody>
      </p:sp>
      <p:sp>
        <p:nvSpPr>
          <p:cNvPr id="8" name="TextBox 7"/>
          <p:cNvSpPr txBox="1"/>
          <p:nvPr/>
        </p:nvSpPr>
        <p:spPr>
          <a:xfrm>
            <a:off x="6248400" y="5193268"/>
            <a:ext cx="1828800" cy="369332"/>
          </a:xfrm>
          <a:prstGeom prst="rect">
            <a:avLst/>
          </a:prstGeom>
          <a:noFill/>
        </p:spPr>
        <p:txBody>
          <a:bodyPr wrap="square" rtlCol="0">
            <a:spAutoFit/>
          </a:bodyPr>
          <a:lstStyle/>
          <a:p>
            <a:pPr algn="ctr"/>
            <a:r>
              <a:rPr lang="en-US" dirty="0"/>
              <a:t>Neuroscience</a:t>
            </a:r>
          </a:p>
        </p:txBody>
      </p:sp>
      <p:sp>
        <p:nvSpPr>
          <p:cNvPr id="9" name="TextBox 8"/>
          <p:cNvSpPr txBox="1"/>
          <p:nvPr/>
        </p:nvSpPr>
        <p:spPr>
          <a:xfrm>
            <a:off x="152400" y="3810000"/>
            <a:ext cx="1828800" cy="369332"/>
          </a:xfrm>
          <a:prstGeom prst="rect">
            <a:avLst/>
          </a:prstGeom>
          <a:noFill/>
        </p:spPr>
        <p:txBody>
          <a:bodyPr wrap="square" rtlCol="0">
            <a:spAutoFit/>
          </a:bodyPr>
          <a:lstStyle/>
          <a:p>
            <a:pPr algn="ctr"/>
            <a:r>
              <a:rPr lang="en-US" dirty="0"/>
              <a:t>Graphics</a:t>
            </a:r>
          </a:p>
        </p:txBody>
      </p:sp>
      <p:sp>
        <p:nvSpPr>
          <p:cNvPr id="10" name="TextBox 9"/>
          <p:cNvSpPr txBox="1"/>
          <p:nvPr/>
        </p:nvSpPr>
        <p:spPr>
          <a:xfrm>
            <a:off x="762000" y="4724400"/>
            <a:ext cx="1828800" cy="646331"/>
          </a:xfrm>
          <a:prstGeom prst="rect">
            <a:avLst/>
          </a:prstGeom>
          <a:noFill/>
        </p:spPr>
        <p:txBody>
          <a:bodyPr wrap="square" rtlCol="0">
            <a:spAutoFit/>
          </a:bodyPr>
          <a:lstStyle/>
          <a:p>
            <a:pPr algn="ctr"/>
            <a:r>
              <a:rPr lang="en-US" dirty="0"/>
              <a:t>Computational Photography</a:t>
            </a:r>
          </a:p>
        </p:txBody>
      </p:sp>
      <p:sp>
        <p:nvSpPr>
          <p:cNvPr id="11" name="TextBox 10"/>
          <p:cNvSpPr txBox="1"/>
          <p:nvPr/>
        </p:nvSpPr>
        <p:spPr>
          <a:xfrm>
            <a:off x="152400" y="1981200"/>
            <a:ext cx="1828800" cy="646331"/>
          </a:xfrm>
          <a:prstGeom prst="rect">
            <a:avLst/>
          </a:prstGeom>
          <a:noFill/>
        </p:spPr>
        <p:txBody>
          <a:bodyPr wrap="square" rtlCol="0">
            <a:spAutoFit/>
          </a:bodyPr>
          <a:lstStyle/>
          <a:p>
            <a:pPr algn="ctr"/>
            <a:r>
              <a:rPr lang="en-US" dirty="0"/>
              <a:t>Machine Learning</a:t>
            </a:r>
          </a:p>
        </p:txBody>
      </p:sp>
      <p:sp>
        <p:nvSpPr>
          <p:cNvPr id="12" name="TextBox 11"/>
          <p:cNvSpPr txBox="1"/>
          <p:nvPr/>
        </p:nvSpPr>
        <p:spPr>
          <a:xfrm>
            <a:off x="7239000" y="4038600"/>
            <a:ext cx="1828800" cy="369332"/>
          </a:xfrm>
          <a:prstGeom prst="rect">
            <a:avLst/>
          </a:prstGeom>
          <a:noFill/>
        </p:spPr>
        <p:txBody>
          <a:bodyPr wrap="square" rtlCol="0">
            <a:spAutoFit/>
          </a:bodyPr>
          <a:lstStyle/>
          <a:p>
            <a:pPr algn="ctr"/>
            <a:r>
              <a:rPr lang="en-US" dirty="0"/>
              <a:t>Medical Imaging</a:t>
            </a:r>
          </a:p>
        </p:txBody>
      </p:sp>
      <p:sp>
        <p:nvSpPr>
          <p:cNvPr id="13" name="TextBox 12"/>
          <p:cNvSpPr txBox="1"/>
          <p:nvPr/>
        </p:nvSpPr>
        <p:spPr>
          <a:xfrm>
            <a:off x="7086600" y="2096869"/>
            <a:ext cx="1981200" cy="646331"/>
          </a:xfrm>
          <a:prstGeom prst="rect">
            <a:avLst/>
          </a:prstGeom>
          <a:noFill/>
        </p:spPr>
        <p:txBody>
          <a:bodyPr wrap="square" rtlCol="0">
            <a:spAutoFit/>
          </a:bodyPr>
          <a:lstStyle/>
          <a:p>
            <a:pPr algn="ctr"/>
            <a:r>
              <a:rPr lang="en-US" dirty="0"/>
              <a:t>Human Computer Interaction</a:t>
            </a:r>
          </a:p>
        </p:txBody>
      </p:sp>
      <p:sp>
        <p:nvSpPr>
          <p:cNvPr id="22" name="TextBox 21"/>
          <p:cNvSpPr txBox="1"/>
          <p:nvPr/>
        </p:nvSpPr>
        <p:spPr>
          <a:xfrm>
            <a:off x="1828800" y="5746374"/>
            <a:ext cx="1828800" cy="369332"/>
          </a:xfrm>
          <a:prstGeom prst="rect">
            <a:avLst/>
          </a:prstGeom>
          <a:noFill/>
        </p:spPr>
        <p:txBody>
          <a:bodyPr wrap="square" rtlCol="0">
            <a:spAutoFit/>
          </a:bodyPr>
          <a:lstStyle/>
          <a:p>
            <a:pPr algn="ctr"/>
            <a:r>
              <a:rPr lang="en-US" dirty="0"/>
              <a:t>Optics</a:t>
            </a:r>
          </a:p>
        </p:txBody>
      </p:sp>
      <p:sp>
        <p:nvSpPr>
          <p:cNvPr id="23" name="Oval 22"/>
          <p:cNvSpPr/>
          <p:nvPr/>
        </p:nvSpPr>
        <p:spPr>
          <a:xfrm>
            <a:off x="3048000" y="3048000"/>
            <a:ext cx="3200400" cy="2163027"/>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263462" y="3242608"/>
            <a:ext cx="2743200" cy="1938992"/>
          </a:xfrm>
          <a:prstGeom prst="rect">
            <a:avLst/>
          </a:prstGeom>
          <a:noFill/>
        </p:spPr>
        <p:txBody>
          <a:bodyPr wrap="square" rtlCol="0">
            <a:spAutoFit/>
          </a:bodyPr>
          <a:lstStyle/>
          <a:p>
            <a:pPr algn="ctr"/>
            <a:r>
              <a:rPr lang="en-US" sz="2400" dirty="0"/>
              <a:t>Image formatting</a:t>
            </a:r>
            <a:br>
              <a:rPr lang="en-US" sz="2400" dirty="0"/>
            </a:br>
            <a:r>
              <a:rPr lang="en-US" sz="2400" dirty="0"/>
              <a:t>Feature Matching</a:t>
            </a:r>
            <a:br>
              <a:rPr lang="en-US" sz="2400" dirty="0"/>
            </a:br>
            <a:r>
              <a:rPr lang="en-US" sz="2400" dirty="0"/>
              <a:t>Recognition</a:t>
            </a:r>
          </a:p>
          <a:p>
            <a:pPr algn="ctr"/>
            <a:r>
              <a:rPr lang="en-US" sz="2400" dirty="0"/>
              <a:t>Segmentation</a:t>
            </a:r>
          </a:p>
          <a:p>
            <a:pPr algn="ctr"/>
            <a:r>
              <a:rPr lang="en-US" sz="2400" dirty="0"/>
              <a:t>Tracking</a:t>
            </a:r>
          </a:p>
        </p:txBody>
      </p:sp>
    </p:spTree>
    <p:extLst>
      <p:ext uri="{BB962C8B-B14F-4D97-AF65-F5344CB8AC3E}">
        <p14:creationId xmlns:p14="http://schemas.microsoft.com/office/powerpoint/2010/main" val="709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7" grpId="0" animBg="1"/>
      <p:bldP spid="16" grpId="0" animBg="1"/>
      <p:bldP spid="15" grpId="0" animBg="1"/>
      <p:bldP spid="18" grpId="0" animBg="1"/>
      <p:bldP spid="19" grpId="0" animBg="1"/>
      <p:bldP spid="14" grpId="0" animBg="1"/>
      <p:bldP spid="7" grpId="0"/>
      <p:bldP spid="8" grpId="0"/>
      <p:bldP spid="9" grpId="0"/>
      <p:bldP spid="10" grpId="0"/>
      <p:bldP spid="11" grpId="0"/>
      <p:bldP spid="12" grpId="0"/>
      <p:bldP spid="13" grpId="0"/>
      <p:bldP spid="22" grpId="0"/>
      <p:bldP spid="23"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0"/>
            <a:ext cx="8229600" cy="1143000"/>
          </a:xfrm>
        </p:spPr>
        <p:txBody>
          <a:bodyPr/>
          <a:lstStyle/>
          <a:p>
            <a:r>
              <a:rPr lang="en-US" dirty="0"/>
              <a:t>Course Topics</a:t>
            </a:r>
          </a:p>
        </p:txBody>
      </p:sp>
      <p:sp>
        <p:nvSpPr>
          <p:cNvPr id="3" name="Content Placeholder 2"/>
          <p:cNvSpPr>
            <a:spLocks noGrp="1"/>
          </p:cNvSpPr>
          <p:nvPr>
            <p:ph idx="1"/>
          </p:nvPr>
        </p:nvSpPr>
        <p:spPr>
          <a:xfrm>
            <a:off x="304800" y="914400"/>
            <a:ext cx="8686800" cy="5867400"/>
          </a:xfrm>
        </p:spPr>
        <p:txBody>
          <a:bodyPr>
            <a:normAutofit fontScale="77500" lnSpcReduction="20000"/>
          </a:bodyPr>
          <a:lstStyle/>
          <a:p>
            <a:pPr>
              <a:buFont typeface="Arial" charset="0"/>
              <a:buChar char="•"/>
              <a:defRPr/>
            </a:pPr>
            <a:r>
              <a:rPr lang="en-US" sz="2400" dirty="0"/>
              <a:t>Interpreting Intensities</a:t>
            </a:r>
          </a:p>
          <a:p>
            <a:pPr lvl="1">
              <a:buFont typeface="Arial" charset="0"/>
              <a:buChar char="–"/>
              <a:defRPr/>
            </a:pPr>
            <a:r>
              <a:rPr lang="en-US" sz="2000" dirty="0"/>
              <a:t>What determines the brightness and color of a pixel?</a:t>
            </a:r>
          </a:p>
          <a:p>
            <a:pPr lvl="1">
              <a:buFont typeface="Arial" charset="0"/>
              <a:buChar char="–"/>
              <a:defRPr/>
            </a:pPr>
            <a:r>
              <a:rPr lang="en-US" sz="2000" dirty="0"/>
              <a:t>How can we use image filters to extract meaningful information from the image?</a:t>
            </a:r>
          </a:p>
          <a:p>
            <a:pPr>
              <a:buFont typeface="Arial" charset="0"/>
              <a:buChar char="•"/>
              <a:defRPr/>
            </a:pPr>
            <a:r>
              <a:rPr lang="en-US" sz="2400" dirty="0"/>
              <a:t>Correspondence and Alignment</a:t>
            </a:r>
          </a:p>
          <a:p>
            <a:pPr lvl="1">
              <a:buFont typeface="Arial" charset="0"/>
              <a:buChar char="–"/>
              <a:defRPr/>
            </a:pPr>
            <a:r>
              <a:rPr lang="en-US" sz="2000" dirty="0"/>
              <a:t>How to detect edges and interest points</a:t>
            </a:r>
          </a:p>
          <a:p>
            <a:pPr lvl="1">
              <a:buFont typeface="Arial" charset="0"/>
              <a:buChar char="–"/>
              <a:defRPr/>
            </a:pPr>
            <a:r>
              <a:rPr lang="en-US" sz="2000" dirty="0"/>
              <a:t>How can we find corresponding points in objects or scenes?</a:t>
            </a:r>
          </a:p>
          <a:p>
            <a:pPr lvl="1">
              <a:buFont typeface="Arial" charset="0"/>
              <a:buChar char="–"/>
              <a:defRPr/>
            </a:pPr>
            <a:r>
              <a:rPr lang="en-US" sz="2000" dirty="0"/>
              <a:t>How can we estimate the transformation between them?</a:t>
            </a:r>
          </a:p>
          <a:p>
            <a:pPr>
              <a:buFont typeface="Arial" charset="0"/>
              <a:buChar char="•"/>
              <a:defRPr/>
            </a:pPr>
            <a:r>
              <a:rPr lang="en-US" sz="2400" dirty="0"/>
              <a:t>Multiple Views and Motions</a:t>
            </a:r>
          </a:p>
          <a:p>
            <a:pPr lvl="1">
              <a:buFont typeface="Arial" charset="0"/>
              <a:buChar char="•"/>
              <a:defRPr/>
            </a:pPr>
            <a:r>
              <a:rPr lang="en-US" sz="2000" dirty="0"/>
              <a:t>How to measure depth using stereo system?</a:t>
            </a:r>
          </a:p>
          <a:p>
            <a:pPr lvl="1">
              <a:buFont typeface="Arial" charset="0"/>
              <a:buChar char="•"/>
              <a:defRPr/>
            </a:pPr>
            <a:r>
              <a:rPr lang="en-US" sz="2000" dirty="0"/>
              <a:t>How to reconstruct scenes from images?</a:t>
            </a:r>
          </a:p>
          <a:p>
            <a:pPr lvl="1">
              <a:buFont typeface="Arial" charset="0"/>
              <a:buChar char="•"/>
              <a:defRPr/>
            </a:pPr>
            <a:r>
              <a:rPr lang="en-US" sz="2000" dirty="0"/>
              <a:t>How to track features over time  or between views?</a:t>
            </a:r>
          </a:p>
          <a:p>
            <a:pPr>
              <a:buFont typeface="Arial" charset="0"/>
              <a:buChar char="•"/>
              <a:defRPr/>
            </a:pPr>
            <a:r>
              <a:rPr lang="en-US" sz="2400" dirty="0"/>
              <a:t>Machine learning Tools </a:t>
            </a:r>
          </a:p>
          <a:p>
            <a:pPr lvl="1">
              <a:buFont typeface="Arial" charset="0"/>
              <a:buChar char="•"/>
              <a:defRPr/>
            </a:pPr>
            <a:r>
              <a:rPr lang="en-US" sz="2000" dirty="0"/>
              <a:t>How can machine learning methods help computer vision tasks?</a:t>
            </a:r>
          </a:p>
          <a:p>
            <a:pPr>
              <a:buFont typeface="Arial" charset="0"/>
              <a:buChar char="•"/>
              <a:defRPr/>
            </a:pPr>
            <a:r>
              <a:rPr lang="en-US" sz="2400" dirty="0"/>
              <a:t>Categorization and Object Recognition</a:t>
            </a:r>
          </a:p>
          <a:p>
            <a:pPr lvl="1">
              <a:buFont typeface="Arial" charset="0"/>
              <a:buChar char="–"/>
              <a:defRPr/>
            </a:pPr>
            <a:r>
              <a:rPr lang="en-US" sz="2000" dirty="0"/>
              <a:t>How can we represent images and categorize them?</a:t>
            </a:r>
          </a:p>
          <a:p>
            <a:pPr lvl="1">
              <a:buFont typeface="Arial" charset="0"/>
              <a:buChar char="–"/>
              <a:defRPr/>
            </a:pPr>
            <a:r>
              <a:rPr lang="en-US" sz="2000" dirty="0"/>
              <a:t>How can we recognize categories of objects? </a:t>
            </a:r>
          </a:p>
          <a:p>
            <a:pPr>
              <a:buFont typeface="Arial" charset="0"/>
              <a:buChar char="•"/>
              <a:defRPr/>
            </a:pPr>
            <a:r>
              <a:rPr lang="en-US" sz="2400" dirty="0"/>
              <a:t>Grouping and Segmentation</a:t>
            </a:r>
          </a:p>
          <a:p>
            <a:pPr lvl="1">
              <a:buFont typeface="Arial" charset="0"/>
              <a:buChar char="–"/>
              <a:defRPr/>
            </a:pPr>
            <a:r>
              <a:rPr lang="en-US" sz="2000" dirty="0"/>
              <a:t>How can we group pixels into meaningful regions? </a:t>
            </a:r>
          </a:p>
          <a:p>
            <a:pPr>
              <a:buFont typeface="Arial" charset="0"/>
              <a:buChar char="•"/>
              <a:defRPr/>
            </a:pPr>
            <a:r>
              <a:rPr lang="en-US" sz="2400" dirty="0"/>
              <a:t>Object Tracking</a:t>
            </a:r>
          </a:p>
          <a:p>
            <a:pPr lvl="1">
              <a:buFont typeface="Arial" charset="0"/>
              <a:buChar char="•"/>
              <a:defRPr/>
            </a:pPr>
            <a:r>
              <a:rPr lang="en-US" sz="2000" dirty="0"/>
              <a:t>How can we track objects of interest in video sequence?</a:t>
            </a:r>
          </a:p>
          <a:p>
            <a:pPr>
              <a:buFont typeface="Arial" charset="0"/>
              <a:buChar char="•"/>
              <a:defRPr/>
            </a:pPr>
            <a:r>
              <a:rPr lang="en-US" sz="2400" dirty="0"/>
              <a:t>Advanced Topics</a:t>
            </a:r>
          </a:p>
          <a:p>
            <a:pPr lvl="1">
              <a:buFont typeface="Arial" charset="0"/>
              <a:buChar char="–"/>
              <a:defRPr/>
            </a:pPr>
            <a:r>
              <a:rPr lang="en-US" sz="2000" dirty="0"/>
              <a:t>Modern object detections and boundary detections, Deep Learning in Computer Vision</a:t>
            </a:r>
          </a:p>
        </p:txBody>
      </p:sp>
    </p:spTree>
    <p:extLst>
      <p:ext uri="{BB962C8B-B14F-4D97-AF65-F5344CB8AC3E}">
        <p14:creationId xmlns:p14="http://schemas.microsoft.com/office/powerpoint/2010/main" val="179418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648" t="5468" r="26697" b="57873"/>
          <a:stretch/>
        </p:blipFill>
        <p:spPr bwMode="auto">
          <a:xfrm>
            <a:off x="315311" y="1447800"/>
            <a:ext cx="8513379" cy="392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62556" y="5638800"/>
            <a:ext cx="6618889" cy="646331"/>
          </a:xfrm>
          <a:prstGeom prst="rect">
            <a:avLst/>
          </a:prstGeom>
          <a:noFill/>
        </p:spPr>
        <p:txBody>
          <a:bodyPr wrap="square" rtlCol="0">
            <a:spAutoFit/>
          </a:bodyPr>
          <a:lstStyle/>
          <a:p>
            <a:pPr algn="ctr"/>
            <a:r>
              <a:rPr lang="en-US" sz="3600" dirty="0">
                <a:hlinkClick r:id="rId3"/>
              </a:rPr>
              <a:t>http://szeliski.org/Book/</a:t>
            </a:r>
            <a:r>
              <a:rPr lang="en-US" sz="3600" dirty="0"/>
              <a:t> (Free)</a:t>
            </a:r>
          </a:p>
        </p:txBody>
      </p:sp>
    </p:spTree>
    <p:extLst>
      <p:ext uri="{BB962C8B-B14F-4D97-AF65-F5344CB8AC3E}">
        <p14:creationId xmlns:p14="http://schemas.microsoft.com/office/powerpoint/2010/main" val="3468213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Prerequisites</a:t>
            </a:r>
          </a:p>
        </p:txBody>
      </p:sp>
      <p:sp>
        <p:nvSpPr>
          <p:cNvPr id="46083" name="Content Placeholder 2"/>
          <p:cNvSpPr>
            <a:spLocks noGrp="1"/>
          </p:cNvSpPr>
          <p:nvPr>
            <p:ph idx="1"/>
          </p:nvPr>
        </p:nvSpPr>
        <p:spPr>
          <a:xfrm>
            <a:off x="457200" y="990600"/>
            <a:ext cx="8229600" cy="5638800"/>
          </a:xfrm>
        </p:spPr>
        <p:txBody>
          <a:bodyPr/>
          <a:lstStyle/>
          <a:p>
            <a:endParaRPr lang="en-US" sz="2800" b="1" dirty="0"/>
          </a:p>
          <a:p>
            <a:r>
              <a:rPr lang="en-US" sz="2800" b="1" dirty="0"/>
              <a:t>Linear algebra</a:t>
            </a:r>
            <a:r>
              <a:rPr lang="en-US" sz="2800" dirty="0"/>
              <a:t>, basic calculus, and probability</a:t>
            </a:r>
          </a:p>
          <a:p>
            <a:r>
              <a:rPr lang="en-US" sz="2800" dirty="0"/>
              <a:t>Experience with image processing or </a:t>
            </a:r>
            <a:r>
              <a:rPr lang="en-US" sz="2800" dirty="0" err="1"/>
              <a:t>Matlab</a:t>
            </a:r>
            <a:r>
              <a:rPr lang="en-US" sz="2800" dirty="0"/>
              <a:t> will help but is not necessary</a:t>
            </a:r>
          </a:p>
          <a:p>
            <a:endParaRPr lang="en-US" sz="2800" dirty="0"/>
          </a:p>
          <a:p>
            <a:pPr>
              <a:buFont typeface="Arial" pitchFamily="34" charset="0"/>
              <a:buNone/>
            </a:pPr>
            <a:endParaRPr lang="en-US" sz="2800" dirty="0"/>
          </a:p>
          <a:p>
            <a:pPr>
              <a:buFont typeface="Arial" pitchFamily="34" charset="0"/>
              <a:buNone/>
            </a:pPr>
            <a:endParaRPr lang="en-US" sz="2800" dirty="0"/>
          </a:p>
        </p:txBody>
      </p:sp>
    </p:spTree>
    <p:extLst>
      <p:ext uri="{BB962C8B-B14F-4D97-AF65-F5344CB8AC3E}">
        <p14:creationId xmlns:p14="http://schemas.microsoft.com/office/powerpoint/2010/main" val="1982034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Assignments</a:t>
            </a:r>
          </a:p>
        </p:txBody>
      </p:sp>
      <p:sp>
        <p:nvSpPr>
          <p:cNvPr id="3" name="Content Placeholder 2"/>
          <p:cNvSpPr>
            <a:spLocks noGrp="1"/>
          </p:cNvSpPr>
          <p:nvPr>
            <p:ph idx="1"/>
          </p:nvPr>
        </p:nvSpPr>
        <p:spPr/>
        <p:txBody>
          <a:bodyPr>
            <a:normAutofit lnSpcReduction="10000"/>
          </a:bodyPr>
          <a:lstStyle/>
          <a:p>
            <a:r>
              <a:rPr lang="en-US" dirty="0"/>
              <a:t>Each assignment is a mixture of </a:t>
            </a:r>
          </a:p>
          <a:p>
            <a:pPr lvl="1"/>
            <a:r>
              <a:rPr lang="en-US" dirty="0"/>
              <a:t>Problem sets</a:t>
            </a:r>
          </a:p>
          <a:p>
            <a:pPr lvl="1"/>
            <a:r>
              <a:rPr lang="en-US" dirty="0"/>
              <a:t>Programming</a:t>
            </a:r>
          </a:p>
          <a:p>
            <a:pPr lvl="1"/>
            <a:r>
              <a:rPr lang="en-US" dirty="0"/>
              <a:t>Quiz</a:t>
            </a:r>
          </a:p>
          <a:p>
            <a:r>
              <a:rPr lang="en-US" dirty="0"/>
              <a:t>Turn in all homework assignments through blackboard. </a:t>
            </a:r>
          </a:p>
          <a:p>
            <a:r>
              <a:rPr lang="en-US" dirty="0"/>
              <a:t>Late Submission Policy:  will lose 10% each day for late submission. Three 'late day' for the whole semester.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p>
        </p:txBody>
      </p:sp>
      <p:sp>
        <p:nvSpPr>
          <p:cNvPr id="3" name="Content Placeholder 2"/>
          <p:cNvSpPr>
            <a:spLocks noGrp="1"/>
          </p:cNvSpPr>
          <p:nvPr>
            <p:ph idx="1"/>
          </p:nvPr>
        </p:nvSpPr>
        <p:spPr/>
        <p:txBody>
          <a:bodyPr>
            <a:normAutofit fontScale="92500" lnSpcReduction="20000"/>
          </a:bodyPr>
          <a:lstStyle/>
          <a:p>
            <a:r>
              <a:rPr lang="en-US" dirty="0" err="1" smtClean="0"/>
              <a:t>Matlab</a:t>
            </a:r>
            <a:r>
              <a:rPr lang="en-US" dirty="0" smtClean="0"/>
              <a:t> + Python</a:t>
            </a:r>
            <a:endParaRPr lang="en-US" dirty="0"/>
          </a:p>
          <a:p>
            <a:pPr lvl="1"/>
            <a:r>
              <a:rPr lang="en-US" dirty="0"/>
              <a:t>All exemplar codes will be provided for </a:t>
            </a:r>
            <a:r>
              <a:rPr lang="en-US" dirty="0" err="1"/>
              <a:t>Matlab</a:t>
            </a:r>
            <a:r>
              <a:rPr lang="en-US" dirty="0"/>
              <a:t> only. Students may try to implement the same codes in other languages which is in general way more difficult and time-consuming. </a:t>
            </a:r>
          </a:p>
          <a:p>
            <a:pPr lvl="1"/>
            <a:r>
              <a:rPr lang="en-US" dirty="0" smtClean="0"/>
              <a:t> Python might be used for teaching some advanced topics.</a:t>
            </a:r>
            <a:endParaRPr lang="en-US" dirty="0"/>
          </a:p>
          <a:p>
            <a:r>
              <a:rPr lang="en-US" dirty="0"/>
              <a:t>This course however doesn't cover the programming skills in </a:t>
            </a:r>
            <a:r>
              <a:rPr lang="en-US" dirty="0" err="1" smtClean="0"/>
              <a:t>matlab</a:t>
            </a:r>
            <a:r>
              <a:rPr lang="en-US" dirty="0"/>
              <a:t> </a:t>
            </a:r>
            <a:r>
              <a:rPr lang="en-US" dirty="0" smtClean="0"/>
              <a:t>or python</a:t>
            </a:r>
          </a:p>
          <a:p>
            <a:r>
              <a:rPr lang="en-US" dirty="0" smtClean="0"/>
              <a:t>The </a:t>
            </a:r>
            <a:r>
              <a:rPr lang="en-US" dirty="0"/>
              <a:t>first homework assignment is designed to guide you through the necessary </a:t>
            </a:r>
            <a:r>
              <a:rPr lang="en-US" dirty="0" err="1"/>
              <a:t>matlab</a:t>
            </a:r>
            <a:r>
              <a:rPr lang="en-US" dirty="0"/>
              <a:t> skills </a:t>
            </a:r>
          </a:p>
        </p:txBody>
      </p:sp>
    </p:spTree>
    <p:extLst>
      <p:ext uri="{BB962C8B-B14F-4D97-AF65-F5344CB8AC3E}">
        <p14:creationId xmlns:p14="http://schemas.microsoft.com/office/powerpoint/2010/main" val="1063205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Computer Vision</a:t>
            </a:r>
          </a:p>
        </p:txBody>
      </p:sp>
      <p:sp>
        <p:nvSpPr>
          <p:cNvPr id="11267" name="Content Placeholder 2"/>
          <p:cNvSpPr>
            <a:spLocks noGrp="1"/>
          </p:cNvSpPr>
          <p:nvPr>
            <p:ph idx="1"/>
          </p:nvPr>
        </p:nvSpPr>
        <p:spPr/>
        <p:txBody>
          <a:bodyPr/>
          <a:lstStyle/>
          <a:p>
            <a:pPr eaLnBrk="1" hangingPunct="1">
              <a:buFontTx/>
              <a:buNone/>
            </a:pPr>
            <a:r>
              <a:rPr lang="en-US" dirty="0"/>
              <a:t>	Make computers understand images and video.</a:t>
            </a:r>
          </a:p>
        </p:txBody>
      </p:sp>
      <p:pic>
        <p:nvPicPr>
          <p:cNvPr id="11268" name="Picture 2"/>
          <p:cNvPicPr>
            <a:picLocks noChangeAspect="1" noChangeArrowheads="1"/>
          </p:cNvPicPr>
          <p:nvPr/>
        </p:nvPicPr>
        <p:blipFill>
          <a:blip r:embed="rId2" cstate="print"/>
          <a:srcRect/>
          <a:stretch>
            <a:fillRect/>
          </a:stretch>
        </p:blipFill>
        <p:spPr bwMode="auto">
          <a:xfrm>
            <a:off x="580697" y="2133600"/>
            <a:ext cx="5283200" cy="3962400"/>
          </a:xfrm>
          <a:prstGeom prst="rect">
            <a:avLst/>
          </a:prstGeom>
          <a:noFill/>
          <a:ln w="9525">
            <a:noFill/>
            <a:miter lim="800000"/>
            <a:headEnd/>
            <a:tailEnd/>
          </a:ln>
        </p:spPr>
      </p:pic>
      <p:sp>
        <p:nvSpPr>
          <p:cNvPr id="5" name="TextBox 4"/>
          <p:cNvSpPr txBox="1">
            <a:spLocks noChangeArrowheads="1"/>
          </p:cNvSpPr>
          <p:nvPr/>
        </p:nvSpPr>
        <p:spPr bwMode="auto">
          <a:xfrm>
            <a:off x="5894377" y="2743200"/>
            <a:ext cx="3048000" cy="3046413"/>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Arial" charset="0"/>
              </a:rPr>
              <a:t>What kind of scene?</a:t>
            </a:r>
          </a:p>
          <a:p>
            <a:pPr fontAlgn="base">
              <a:spcBef>
                <a:spcPct val="0"/>
              </a:spcBef>
              <a:spcAft>
                <a:spcPct val="0"/>
              </a:spcAft>
            </a:pPr>
            <a:endParaRPr lang="en-US" sz="2400" dirty="0">
              <a:solidFill>
                <a:prstClr val="black"/>
              </a:solidFill>
              <a:latin typeface="Arial" charset="0"/>
            </a:endParaRPr>
          </a:p>
          <a:p>
            <a:pPr fontAlgn="base">
              <a:spcBef>
                <a:spcPct val="0"/>
              </a:spcBef>
              <a:spcAft>
                <a:spcPct val="0"/>
              </a:spcAft>
            </a:pPr>
            <a:r>
              <a:rPr lang="en-US" sz="2400" dirty="0">
                <a:solidFill>
                  <a:prstClr val="black"/>
                </a:solidFill>
                <a:latin typeface="Arial" charset="0"/>
              </a:rPr>
              <a:t>Where are the cars?</a:t>
            </a:r>
          </a:p>
          <a:p>
            <a:pPr fontAlgn="base">
              <a:spcBef>
                <a:spcPct val="0"/>
              </a:spcBef>
              <a:spcAft>
                <a:spcPct val="0"/>
              </a:spcAft>
            </a:pPr>
            <a:endParaRPr lang="en-US" sz="2400" dirty="0">
              <a:solidFill>
                <a:prstClr val="black"/>
              </a:solidFill>
              <a:latin typeface="Arial" charset="0"/>
            </a:endParaRPr>
          </a:p>
          <a:p>
            <a:pPr fontAlgn="base">
              <a:spcBef>
                <a:spcPct val="0"/>
              </a:spcBef>
              <a:spcAft>
                <a:spcPct val="0"/>
              </a:spcAft>
            </a:pPr>
            <a:r>
              <a:rPr lang="en-US" sz="2400" dirty="0">
                <a:solidFill>
                  <a:prstClr val="black"/>
                </a:solidFill>
                <a:latin typeface="Arial" charset="0"/>
              </a:rPr>
              <a:t>How far is the building?</a:t>
            </a:r>
          </a:p>
          <a:p>
            <a:pPr fontAlgn="base">
              <a:spcBef>
                <a:spcPct val="0"/>
              </a:spcBef>
              <a:spcAft>
                <a:spcPct val="0"/>
              </a:spcAft>
            </a:pPr>
            <a:endParaRPr lang="en-US" sz="2400" dirty="0">
              <a:solidFill>
                <a:prstClr val="black"/>
              </a:solidFill>
              <a:latin typeface="Arial" charset="0"/>
            </a:endParaRPr>
          </a:p>
          <a:p>
            <a:pPr fontAlgn="base">
              <a:spcBef>
                <a:spcPct val="0"/>
              </a:spcBef>
              <a:spcAft>
                <a:spcPct val="0"/>
              </a:spcAft>
            </a:pPr>
            <a:r>
              <a:rPr lang="en-US" sz="2400" dirty="0">
                <a:solidFill>
                  <a:prstClr val="black"/>
                </a:solidFill>
                <a:latin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a:t>
            </a:r>
            <a:r>
              <a:rPr lang="en-US" dirty="0"/>
              <a:t> Installment</a:t>
            </a:r>
          </a:p>
        </p:txBody>
      </p:sp>
      <p:sp>
        <p:nvSpPr>
          <p:cNvPr id="3" name="Content Placeholder 2"/>
          <p:cNvSpPr>
            <a:spLocks noGrp="1"/>
          </p:cNvSpPr>
          <p:nvPr>
            <p:ph idx="1"/>
          </p:nvPr>
        </p:nvSpPr>
        <p:spPr/>
        <p:txBody>
          <a:bodyPr/>
          <a:lstStyle/>
          <a:p>
            <a:r>
              <a:rPr lang="en-US" dirty="0"/>
              <a:t>Free for SDSU students</a:t>
            </a:r>
          </a:p>
          <a:p>
            <a:pPr marL="0" indent="0">
              <a:buNone/>
            </a:pPr>
            <a:r>
              <a:rPr lang="en-US" sz="2400" dirty="0">
                <a:hlinkClick r:id="rId2"/>
              </a:rPr>
              <a:t>http://www-rohan.sdsu.edu/~download/matlab.html</a:t>
            </a:r>
            <a:endParaRPr lang="en-US" sz="2400" dirty="0"/>
          </a:p>
        </p:txBody>
      </p:sp>
    </p:spTree>
    <p:extLst>
      <p:ext uri="{BB962C8B-B14F-4D97-AF65-F5344CB8AC3E}">
        <p14:creationId xmlns:p14="http://schemas.microsoft.com/office/powerpoint/2010/main" val="1311451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a:t>
            </a:r>
          </a:p>
        </p:txBody>
      </p:sp>
      <p:sp>
        <p:nvSpPr>
          <p:cNvPr id="5" name="Content Placeholder 4"/>
          <p:cNvSpPr>
            <a:spLocks noGrp="1"/>
          </p:cNvSpPr>
          <p:nvPr>
            <p:ph idx="1"/>
          </p:nvPr>
        </p:nvSpPr>
        <p:spPr/>
        <p:txBody>
          <a:bodyPr/>
          <a:lstStyle/>
          <a:p>
            <a:pPr fontAlgn="ctr"/>
            <a:r>
              <a:rPr lang="en-US" dirty="0"/>
              <a:t>Topics: Geometry and camera models</a:t>
            </a:r>
          </a:p>
          <a:p>
            <a:pPr fontAlgn="ctr"/>
            <a:r>
              <a:rPr lang="en-US" dirty="0"/>
              <a:t>Reading: </a:t>
            </a:r>
            <a:r>
              <a:rPr lang="en-US" dirty="0" err="1"/>
              <a:t>Szeliski</a:t>
            </a:r>
            <a:r>
              <a:rPr lang="en-US" dirty="0"/>
              <a:t> 2.1, especially 2.1.5</a:t>
            </a:r>
          </a:p>
          <a:p>
            <a:endParaRPr lang="en-US" dirty="0"/>
          </a:p>
        </p:txBody>
      </p:sp>
    </p:spTree>
    <p:extLst>
      <p:ext uri="{BB962C8B-B14F-4D97-AF65-F5344CB8AC3E}">
        <p14:creationId xmlns:p14="http://schemas.microsoft.com/office/powerpoint/2010/main" val="101867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t>Vision is really hard</a:t>
            </a:r>
          </a:p>
        </p:txBody>
      </p:sp>
      <p:sp>
        <p:nvSpPr>
          <p:cNvPr id="3" name="Content Placeholder 2"/>
          <p:cNvSpPr>
            <a:spLocks noGrp="1"/>
          </p:cNvSpPr>
          <p:nvPr>
            <p:ph idx="1"/>
          </p:nvPr>
        </p:nvSpPr>
        <p:spPr>
          <a:xfrm>
            <a:off x="347663" y="1295400"/>
            <a:ext cx="8262937" cy="5257800"/>
          </a:xfrm>
        </p:spPr>
        <p:txBody>
          <a:bodyPr/>
          <a:lstStyle/>
          <a:p>
            <a:pPr eaLnBrk="1" hangingPunct="1"/>
            <a:r>
              <a:rPr lang="en-US" dirty="0"/>
              <a:t>Vision is an amazing feat of natural Intelligence	</a:t>
            </a:r>
          </a:p>
          <a:p>
            <a:pPr lvl="1" eaLnBrk="1" hangingPunct="1"/>
            <a:r>
              <a:rPr lang="en-US" sz="2400" dirty="0"/>
              <a:t>Visual cortex occupies about 50% of Macaque brain</a:t>
            </a:r>
          </a:p>
          <a:p>
            <a:pPr lvl="1" eaLnBrk="1" hangingPunct="1"/>
            <a:r>
              <a:rPr lang="en-US" sz="2400" dirty="0"/>
              <a:t>More human brain devoted to vision than anything else</a:t>
            </a:r>
          </a:p>
        </p:txBody>
      </p:sp>
      <p:pic>
        <p:nvPicPr>
          <p:cNvPr id="19461" name="Picture 5"/>
          <p:cNvPicPr>
            <a:picLocks noChangeAspect="1" noChangeArrowheads="1"/>
          </p:cNvPicPr>
          <p:nvPr/>
        </p:nvPicPr>
        <p:blipFill>
          <a:blip r:embed="rId2" cstate="print"/>
          <a:srcRect/>
          <a:stretch>
            <a:fillRect/>
          </a:stretch>
        </p:blipFill>
        <p:spPr bwMode="auto">
          <a:xfrm>
            <a:off x="3124200" y="3657600"/>
            <a:ext cx="2070100" cy="3048000"/>
          </a:xfrm>
          <a:prstGeom prst="rect">
            <a:avLst/>
          </a:prstGeom>
          <a:noFill/>
          <a:ln w="9525">
            <a:noFill/>
            <a:miter lim="800000"/>
            <a:headEnd/>
            <a:tailEnd/>
          </a:ln>
        </p:spPr>
      </p:pic>
      <p:sp>
        <p:nvSpPr>
          <p:cNvPr id="9" name="Cloud 8"/>
          <p:cNvSpPr/>
          <p:nvPr/>
        </p:nvSpPr>
        <p:spPr bwMode="auto">
          <a:xfrm>
            <a:off x="5105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fontAlgn="base">
              <a:spcBef>
                <a:spcPct val="0"/>
              </a:spcBef>
              <a:spcAft>
                <a:spcPct val="0"/>
              </a:spcAft>
              <a:defRPr/>
            </a:pPr>
            <a:r>
              <a:rPr lang="en-US" sz="2000" dirty="0">
                <a:solidFill>
                  <a:prstClr val="black"/>
                </a:solidFill>
                <a:latin typeface="Comic Sans MS" pitchFamily="66" charset="0"/>
              </a:rPr>
              <a:t>Is that a queen or a bishop?</a:t>
            </a:r>
          </a:p>
        </p:txBody>
      </p:sp>
      <p:sp>
        <p:nvSpPr>
          <p:cNvPr id="10" name="Cloud 9"/>
          <p:cNvSpPr/>
          <p:nvPr/>
        </p:nvSpPr>
        <p:spPr bwMode="auto">
          <a:xfrm>
            <a:off x="4343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fontAlgn="base">
              <a:spcBef>
                <a:spcPct val="0"/>
              </a:spcBef>
              <a:spcAft>
                <a:spcPct val="0"/>
              </a:spcAft>
              <a:defRPr/>
            </a:pPr>
            <a:endParaRPr lang="en-US" b="1" dirty="0">
              <a:solidFill>
                <a:prstClr val="black"/>
              </a:solidFill>
              <a:latin typeface="Arial" charset="0"/>
            </a:endParaRPr>
          </a:p>
        </p:txBody>
      </p:sp>
      <p:sp>
        <p:nvSpPr>
          <p:cNvPr id="11" name="Cloud 10"/>
          <p:cNvSpPr/>
          <p:nvPr/>
        </p:nvSpPr>
        <p:spPr bwMode="auto">
          <a:xfrm>
            <a:off x="4724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fontAlgn="base">
              <a:spcBef>
                <a:spcPct val="0"/>
              </a:spcBef>
              <a:spcAft>
                <a:spcPct val="0"/>
              </a:spcAft>
              <a:defRPr/>
            </a:pPr>
            <a:endParaRPr lang="en-US" b="1" dirty="0">
              <a:solidFill>
                <a:prstClr val="black"/>
              </a:solidFill>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Why computer vision matters</a:t>
            </a:r>
          </a:p>
        </p:txBody>
      </p:sp>
      <p:pic>
        <p:nvPicPr>
          <p:cNvPr id="13315" name="Picture 2"/>
          <p:cNvPicPr>
            <a:picLocks noChangeAspect="1" noChangeArrowheads="1"/>
          </p:cNvPicPr>
          <p:nvPr/>
        </p:nvPicPr>
        <p:blipFill>
          <a:blip r:embed="rId2" cstate="print"/>
          <a:srcRect/>
          <a:stretch>
            <a:fillRect/>
          </a:stretch>
        </p:blipFill>
        <p:spPr bwMode="auto">
          <a:xfrm>
            <a:off x="609600" y="1609725"/>
            <a:ext cx="2138363" cy="1600200"/>
          </a:xfrm>
          <a:prstGeom prst="rect">
            <a:avLst/>
          </a:prstGeom>
          <a:noFill/>
          <a:ln w="9525">
            <a:noFill/>
            <a:miter lim="800000"/>
            <a:headEnd/>
            <a:tailEnd/>
          </a:ln>
        </p:spPr>
      </p:pic>
      <p:sp>
        <p:nvSpPr>
          <p:cNvPr id="13316" name="TextBox 5"/>
          <p:cNvSpPr txBox="1">
            <a:spLocks noChangeArrowheads="1"/>
          </p:cNvSpPr>
          <p:nvPr/>
        </p:nvSpPr>
        <p:spPr bwMode="auto">
          <a:xfrm>
            <a:off x="990600" y="3286125"/>
            <a:ext cx="12033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Safety</a:t>
            </a:r>
          </a:p>
        </p:txBody>
      </p:sp>
      <p:pic>
        <p:nvPicPr>
          <p:cNvPr id="13317" name="Picture 2"/>
          <p:cNvPicPr>
            <a:picLocks noChangeAspect="1" noChangeArrowheads="1"/>
          </p:cNvPicPr>
          <p:nvPr/>
        </p:nvPicPr>
        <p:blipFill>
          <a:blip r:embed="rId3" cstate="print"/>
          <a:srcRect/>
          <a:stretch>
            <a:fillRect/>
          </a:stretch>
        </p:blipFill>
        <p:spPr bwMode="auto">
          <a:xfrm>
            <a:off x="3200400" y="1609725"/>
            <a:ext cx="2401888" cy="1600200"/>
          </a:xfrm>
          <a:prstGeom prst="rect">
            <a:avLst/>
          </a:prstGeom>
          <a:noFill/>
          <a:ln w="9525">
            <a:noFill/>
            <a:miter lim="800000"/>
            <a:headEnd/>
            <a:tailEnd/>
          </a:ln>
        </p:spPr>
      </p:pic>
      <p:sp>
        <p:nvSpPr>
          <p:cNvPr id="13318" name="TextBox 7"/>
          <p:cNvSpPr txBox="1">
            <a:spLocks noChangeArrowheads="1"/>
          </p:cNvSpPr>
          <p:nvPr/>
        </p:nvSpPr>
        <p:spPr bwMode="auto">
          <a:xfrm>
            <a:off x="3810000" y="3209925"/>
            <a:ext cx="12255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Health</a:t>
            </a:r>
          </a:p>
        </p:txBody>
      </p:sp>
      <p:pic>
        <p:nvPicPr>
          <p:cNvPr id="13319" name="Picture 5"/>
          <p:cNvPicPr>
            <a:picLocks noChangeAspect="1" noChangeArrowheads="1"/>
          </p:cNvPicPr>
          <p:nvPr/>
        </p:nvPicPr>
        <p:blipFill>
          <a:blip r:embed="rId4" cstate="print"/>
          <a:srcRect/>
          <a:stretch>
            <a:fillRect/>
          </a:stretch>
        </p:blipFill>
        <p:spPr bwMode="auto">
          <a:xfrm>
            <a:off x="6248400" y="1609725"/>
            <a:ext cx="2005013" cy="1600200"/>
          </a:xfrm>
          <a:prstGeom prst="rect">
            <a:avLst/>
          </a:prstGeom>
          <a:noFill/>
          <a:ln w="9525">
            <a:noFill/>
            <a:miter lim="800000"/>
            <a:headEnd/>
            <a:tailEnd/>
          </a:ln>
        </p:spPr>
      </p:pic>
      <p:sp>
        <p:nvSpPr>
          <p:cNvPr id="13320" name="TextBox 9"/>
          <p:cNvSpPr txBox="1">
            <a:spLocks noChangeArrowheads="1"/>
          </p:cNvSpPr>
          <p:nvPr/>
        </p:nvSpPr>
        <p:spPr bwMode="auto">
          <a:xfrm>
            <a:off x="6400800" y="3209925"/>
            <a:ext cx="14827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Security</a:t>
            </a:r>
          </a:p>
        </p:txBody>
      </p:sp>
      <p:sp>
        <p:nvSpPr>
          <p:cNvPr id="13321" name="TextBox 11"/>
          <p:cNvSpPr txBox="1">
            <a:spLocks noChangeArrowheads="1"/>
          </p:cNvSpPr>
          <p:nvPr/>
        </p:nvSpPr>
        <p:spPr bwMode="auto">
          <a:xfrm>
            <a:off x="914400" y="5953125"/>
            <a:ext cx="146367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Comfort</a:t>
            </a:r>
          </a:p>
        </p:txBody>
      </p:sp>
      <p:pic>
        <p:nvPicPr>
          <p:cNvPr id="13322" name="Picture 6"/>
          <p:cNvPicPr>
            <a:picLocks noChangeAspect="1" noChangeArrowheads="1"/>
          </p:cNvPicPr>
          <p:nvPr/>
        </p:nvPicPr>
        <p:blipFill>
          <a:blip r:embed="rId5" cstate="print"/>
          <a:srcRect/>
          <a:stretch>
            <a:fillRect/>
          </a:stretch>
        </p:blipFill>
        <p:spPr bwMode="auto">
          <a:xfrm>
            <a:off x="6248400" y="4343400"/>
            <a:ext cx="2095500" cy="1600200"/>
          </a:xfrm>
          <a:prstGeom prst="rect">
            <a:avLst/>
          </a:prstGeom>
          <a:noFill/>
          <a:ln w="9525">
            <a:solidFill>
              <a:schemeClr val="tx1"/>
            </a:solidFill>
            <a:miter lim="800000"/>
            <a:headEnd/>
            <a:tailEnd/>
          </a:ln>
        </p:spPr>
      </p:pic>
      <p:sp>
        <p:nvSpPr>
          <p:cNvPr id="13323" name="TextBox 13"/>
          <p:cNvSpPr txBox="1">
            <a:spLocks noChangeArrowheads="1"/>
          </p:cNvSpPr>
          <p:nvPr/>
        </p:nvSpPr>
        <p:spPr bwMode="auto">
          <a:xfrm>
            <a:off x="6705600" y="5943600"/>
            <a:ext cx="1341438"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Access</a:t>
            </a:r>
          </a:p>
        </p:txBody>
      </p:sp>
      <p:pic>
        <p:nvPicPr>
          <p:cNvPr id="13324" name="Picture 2"/>
          <p:cNvPicPr>
            <a:picLocks noChangeAspect="1" noChangeArrowheads="1"/>
          </p:cNvPicPr>
          <p:nvPr/>
        </p:nvPicPr>
        <p:blipFill>
          <a:blip r:embed="rId6" cstate="print"/>
          <a:srcRect l="20078" t="7430"/>
          <a:stretch>
            <a:fillRect/>
          </a:stretch>
        </p:blipFill>
        <p:spPr bwMode="auto">
          <a:xfrm>
            <a:off x="3276600" y="4343400"/>
            <a:ext cx="2216150" cy="1600200"/>
          </a:xfrm>
          <a:prstGeom prst="rect">
            <a:avLst/>
          </a:prstGeom>
          <a:noFill/>
          <a:ln w="9525">
            <a:noFill/>
            <a:miter lim="800000"/>
            <a:headEnd/>
            <a:tailEnd/>
          </a:ln>
        </p:spPr>
      </p:pic>
      <p:sp>
        <p:nvSpPr>
          <p:cNvPr id="13325" name="TextBox 15"/>
          <p:cNvSpPr txBox="1">
            <a:spLocks noChangeArrowheads="1"/>
          </p:cNvSpPr>
          <p:nvPr/>
        </p:nvSpPr>
        <p:spPr bwMode="auto">
          <a:xfrm>
            <a:off x="3962400" y="5867400"/>
            <a:ext cx="80486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Fun</a:t>
            </a:r>
          </a:p>
        </p:txBody>
      </p:sp>
      <p:pic>
        <p:nvPicPr>
          <p:cNvPr id="13326" name="Picture 2"/>
          <p:cNvPicPr>
            <a:picLocks noChangeAspect="1" noChangeArrowheads="1"/>
          </p:cNvPicPr>
          <p:nvPr/>
        </p:nvPicPr>
        <p:blipFill>
          <a:blip r:embed="rId7" cstate="print"/>
          <a:srcRect l="26999" r="8202" b="32710"/>
          <a:stretch>
            <a:fillRect/>
          </a:stretch>
        </p:blipFill>
        <p:spPr bwMode="auto">
          <a:xfrm>
            <a:off x="762000" y="4343400"/>
            <a:ext cx="1920875" cy="160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18" grpId="0"/>
      <p:bldP spid="13320" grpId="0"/>
      <p:bldP spid="13321" grpId="0"/>
      <p:bldP spid="13323" grpId="0"/>
      <p:bldP spid="133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200"/>
              <a:t>Ridiculously brief history of computer vision</a:t>
            </a:r>
          </a:p>
        </p:txBody>
      </p:sp>
      <p:pic>
        <p:nvPicPr>
          <p:cNvPr id="4" name="Picture 4"/>
          <p:cNvPicPr>
            <a:picLocks noChangeAspect="1" noChangeArrowheads="1"/>
          </p:cNvPicPr>
          <p:nvPr/>
        </p:nvPicPr>
        <p:blipFill>
          <a:blip r:embed="rId3" cstate="print"/>
          <a:srcRect/>
          <a:stretch>
            <a:fillRect/>
          </a:stretch>
        </p:blipFill>
        <p:spPr bwMode="auto">
          <a:xfrm>
            <a:off x="6477000" y="762000"/>
            <a:ext cx="1752600" cy="1673225"/>
          </a:xfrm>
          <a:prstGeom prst="rect">
            <a:avLst/>
          </a:prstGeom>
          <a:noFill/>
          <a:ln w="9525">
            <a:noFill/>
            <a:miter lim="800000"/>
            <a:headEnd/>
            <a:tailEnd/>
          </a:ln>
        </p:spPr>
      </p:pic>
      <p:sp>
        <p:nvSpPr>
          <p:cNvPr id="6" name="Content Placeholder 2"/>
          <p:cNvSpPr>
            <a:spLocks noGrp="1"/>
          </p:cNvSpPr>
          <p:nvPr>
            <p:ph idx="1"/>
          </p:nvPr>
        </p:nvSpPr>
        <p:spPr>
          <a:xfrm>
            <a:off x="457200" y="990600"/>
            <a:ext cx="5486400" cy="5486400"/>
          </a:xfrm>
        </p:spPr>
        <p:txBody>
          <a:bodyPr>
            <a:normAutofit lnSpcReduction="10000"/>
          </a:bodyPr>
          <a:lstStyle/>
          <a:p>
            <a:pPr>
              <a:defRPr/>
            </a:pPr>
            <a:r>
              <a:rPr lang="en-US" sz="2400" dirty="0"/>
              <a:t>1966: </a:t>
            </a:r>
            <a:r>
              <a:rPr lang="en-US" sz="2400" dirty="0" err="1"/>
              <a:t>Minsky</a:t>
            </a:r>
            <a:r>
              <a:rPr lang="en-US" sz="2400" dirty="0"/>
              <a:t> assigns computer vision as an undergrad summer project</a:t>
            </a:r>
          </a:p>
          <a:p>
            <a:pPr>
              <a:defRPr/>
            </a:pPr>
            <a:r>
              <a:rPr lang="en-US" sz="2400" dirty="0"/>
              <a:t>1960’s: interpretation of synthetic worlds</a:t>
            </a:r>
          </a:p>
          <a:p>
            <a:pPr>
              <a:defRPr/>
            </a:pPr>
            <a:r>
              <a:rPr lang="en-US" sz="2400" dirty="0"/>
              <a:t>1970’s: some progress on interpreting selected images</a:t>
            </a:r>
          </a:p>
          <a:p>
            <a:pPr>
              <a:defRPr/>
            </a:pPr>
            <a:r>
              <a:rPr lang="en-US" sz="2400" dirty="0"/>
              <a:t>1980’s:  shift toward geometry and increased mathematical rigor</a:t>
            </a:r>
            <a:endParaRPr lang="en-US" sz="2400" dirty="0">
              <a:sym typeface="Wingdings" pitchFamily="2" charset="2"/>
            </a:endParaRPr>
          </a:p>
          <a:p>
            <a:pPr>
              <a:defRPr/>
            </a:pPr>
            <a:r>
              <a:rPr lang="en-US" sz="2400" dirty="0">
                <a:sym typeface="Wingdings" pitchFamily="2" charset="2"/>
              </a:rPr>
              <a:t>1990’s: face recognition; statistical analysis in vogue</a:t>
            </a:r>
          </a:p>
          <a:p>
            <a:pPr>
              <a:defRPr/>
            </a:pPr>
            <a:r>
              <a:rPr lang="en-US" sz="2400" dirty="0">
                <a:sym typeface="Wingdings" pitchFamily="2" charset="2"/>
              </a:rPr>
              <a:t>2000’s: broader recognition; large annotated datasets available; video processing starts</a:t>
            </a:r>
          </a:p>
          <a:p>
            <a:pPr>
              <a:defRPr/>
            </a:pPr>
            <a:r>
              <a:rPr lang="en-US" sz="2400" dirty="0">
                <a:sym typeface="Wingdings" pitchFamily="2" charset="2"/>
              </a:rPr>
              <a:t>2030’s: robot uprising?</a:t>
            </a:r>
          </a:p>
          <a:p>
            <a:pPr>
              <a:defRPr/>
            </a:pPr>
            <a:endParaRPr lang="en-US" sz="2400" dirty="0"/>
          </a:p>
        </p:txBody>
      </p:sp>
      <p:sp>
        <p:nvSpPr>
          <p:cNvPr id="7" name="TextBox 6"/>
          <p:cNvSpPr txBox="1">
            <a:spLocks noChangeArrowheads="1"/>
          </p:cNvSpPr>
          <p:nvPr/>
        </p:nvSpPr>
        <p:spPr bwMode="auto">
          <a:xfrm>
            <a:off x="6781800" y="2341420"/>
            <a:ext cx="11493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prstClr val="black"/>
                </a:solidFill>
                <a:latin typeface="Arial" charset="0"/>
              </a:rPr>
              <a:t>Guzman ‘68</a:t>
            </a:r>
          </a:p>
        </p:txBody>
      </p:sp>
      <p:pic>
        <p:nvPicPr>
          <p:cNvPr id="8" name="Picture 3"/>
          <p:cNvPicPr>
            <a:picLocks noChangeAspect="1" noChangeArrowheads="1"/>
          </p:cNvPicPr>
          <p:nvPr/>
        </p:nvPicPr>
        <p:blipFill>
          <a:blip r:embed="rId4" cstate="print"/>
          <a:srcRect l="64282" t="2711" r="4964" b="19205"/>
          <a:stretch>
            <a:fillRect/>
          </a:stretch>
        </p:blipFill>
        <p:spPr bwMode="auto">
          <a:xfrm>
            <a:off x="6477000" y="2590800"/>
            <a:ext cx="1863725" cy="1831975"/>
          </a:xfrm>
          <a:prstGeom prst="rect">
            <a:avLst/>
          </a:prstGeom>
          <a:noFill/>
          <a:ln w="9525">
            <a:noFill/>
            <a:miter lim="800000"/>
            <a:headEnd/>
            <a:tailEnd/>
          </a:ln>
        </p:spPr>
      </p:pic>
      <p:sp>
        <p:nvSpPr>
          <p:cNvPr id="9" name="TextBox 8"/>
          <p:cNvSpPr txBox="1">
            <a:spLocks noChangeArrowheads="1"/>
          </p:cNvSpPr>
          <p:nvPr/>
        </p:nvSpPr>
        <p:spPr bwMode="auto">
          <a:xfrm>
            <a:off x="6781800" y="4343400"/>
            <a:ext cx="152876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rPr>
              <a:t>Ohta Kanade ‘78</a:t>
            </a:r>
          </a:p>
        </p:txBody>
      </p:sp>
      <p:pic>
        <p:nvPicPr>
          <p:cNvPr id="87042" name="Picture 2"/>
          <p:cNvPicPr>
            <a:picLocks noChangeAspect="1" noChangeArrowheads="1"/>
          </p:cNvPicPr>
          <p:nvPr/>
        </p:nvPicPr>
        <p:blipFill>
          <a:blip r:embed="rId5" cstate="print"/>
          <a:srcRect/>
          <a:stretch>
            <a:fillRect/>
          </a:stretch>
        </p:blipFill>
        <p:spPr bwMode="auto">
          <a:xfrm>
            <a:off x="6705600" y="4800600"/>
            <a:ext cx="1466850" cy="1752600"/>
          </a:xfrm>
          <a:prstGeom prst="rect">
            <a:avLst/>
          </a:prstGeom>
          <a:noFill/>
          <a:ln w="9525">
            <a:noFill/>
            <a:miter lim="800000"/>
            <a:headEnd/>
            <a:tailEnd/>
          </a:ln>
        </p:spPr>
      </p:pic>
      <p:sp>
        <p:nvSpPr>
          <p:cNvPr id="11" name="TextBox 10"/>
          <p:cNvSpPr txBox="1">
            <a:spLocks noChangeArrowheads="1"/>
          </p:cNvSpPr>
          <p:nvPr/>
        </p:nvSpPr>
        <p:spPr bwMode="auto">
          <a:xfrm>
            <a:off x="6477000" y="6477000"/>
            <a:ext cx="192881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rPr>
              <a:t>Turk and Pentland ‘91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
            </p:custDataLst>
          </p:nvPr>
        </p:nvSpPr>
        <p:spPr/>
        <p:txBody>
          <a:bodyPr/>
          <a:lstStyle/>
          <a:p>
            <a:pPr eaLnBrk="1" hangingPunct="1"/>
            <a:r>
              <a:rPr lang="en-US"/>
              <a:t>How vision is used now</a:t>
            </a:r>
          </a:p>
        </p:txBody>
      </p:sp>
      <p:sp>
        <p:nvSpPr>
          <p:cNvPr id="16387" name="Rectangle 3"/>
          <p:cNvSpPr>
            <a:spLocks noGrp="1" noChangeArrowheads="1"/>
          </p:cNvSpPr>
          <p:nvPr>
            <p:ph type="body" idx="1"/>
            <p:custDataLst>
              <p:tags r:id="rId2"/>
            </p:custDataLst>
          </p:nvPr>
        </p:nvSpPr>
        <p:spPr/>
        <p:txBody>
          <a:bodyPr/>
          <a:lstStyle/>
          <a:p>
            <a:pPr eaLnBrk="1" hangingPunct="1"/>
            <a:r>
              <a:rPr lang="en-US"/>
              <a:t>Examples of state-of-the-art</a:t>
            </a:r>
          </a:p>
        </p:txBody>
      </p:sp>
      <p:sp>
        <p:nvSpPr>
          <p:cNvPr id="16388" name="TextBox 3"/>
          <p:cNvSpPr txBox="1">
            <a:spLocks noChangeArrowheads="1"/>
          </p:cNvSpPr>
          <p:nvPr/>
        </p:nvSpPr>
        <p:spPr bwMode="auto">
          <a:xfrm>
            <a:off x="0" y="6519863"/>
            <a:ext cx="4094163" cy="338137"/>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rPr>
              <a:t>Some of the following slides by Steve Seitz</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custDataLst>
              <p:tags r:id="rId1"/>
            </p:custDataLst>
          </p:nvPr>
        </p:nvSpPr>
        <p:spPr/>
        <p:txBody>
          <a:bodyPr/>
          <a:lstStyle/>
          <a:p>
            <a:pPr eaLnBrk="1" hangingPunct="1"/>
            <a:r>
              <a:rPr lang="en-US"/>
              <a:t>Optical character recognition (OCR)</a:t>
            </a:r>
          </a:p>
        </p:txBody>
      </p:sp>
      <p:pic>
        <p:nvPicPr>
          <p:cNvPr id="21507" name="Picture 3" descr="asamples"/>
          <p:cNvPicPr>
            <a:picLocks noChangeAspect="1" noChangeArrowheads="1" noCrop="1"/>
          </p:cNvPicPr>
          <p:nvPr>
            <p:custDataLst>
              <p:tags r:id="rId2"/>
            </p:custDataLst>
          </p:nvPr>
        </p:nvPicPr>
        <p:blipFill>
          <a:blip r:embed="rId9" cstate="print"/>
          <a:srcRect/>
          <a:stretch>
            <a:fillRect/>
          </a:stretch>
        </p:blipFill>
        <p:spPr bwMode="auto">
          <a:xfrm>
            <a:off x="609600" y="2690813"/>
            <a:ext cx="3657600" cy="2286000"/>
          </a:xfrm>
          <a:prstGeom prst="rect">
            <a:avLst/>
          </a:prstGeom>
          <a:noFill/>
          <a:ln w="9525">
            <a:noFill/>
            <a:miter lim="800000"/>
            <a:headEnd/>
            <a:tailEnd/>
          </a:ln>
        </p:spPr>
      </p:pic>
      <p:sp>
        <p:nvSpPr>
          <p:cNvPr id="21508" name="Text Box 4"/>
          <p:cNvSpPr txBox="1">
            <a:spLocks noChangeArrowheads="1"/>
          </p:cNvSpPr>
          <p:nvPr>
            <p:custDataLst>
              <p:tags r:id="rId3"/>
            </p:custDataLst>
          </p:nvPr>
        </p:nvSpPr>
        <p:spPr bwMode="auto">
          <a:xfrm>
            <a:off x="685800" y="5362575"/>
            <a:ext cx="3379788"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Digit recognition, AT&amp;T labs</a:t>
            </a:r>
          </a:p>
          <a:p>
            <a:pPr algn="ctr" fontAlgn="base">
              <a:spcBef>
                <a:spcPct val="0"/>
              </a:spcBef>
              <a:spcAft>
                <a:spcPct val="0"/>
              </a:spcAft>
            </a:pPr>
            <a:r>
              <a:rPr lang="en-US" sz="1600">
                <a:solidFill>
                  <a:prstClr val="black"/>
                </a:solidFill>
                <a:latin typeface="Arial" charset="0"/>
                <a:hlinkClick r:id="rId10"/>
              </a:rPr>
              <a:t>http://www.research.att.com/~yann</a:t>
            </a:r>
            <a:r>
              <a:rPr lang="en-US" sz="1600">
                <a:solidFill>
                  <a:prstClr val="black"/>
                </a:solidFill>
                <a:latin typeface="Arial" charset="0"/>
              </a:rPr>
              <a:t>/</a:t>
            </a:r>
          </a:p>
        </p:txBody>
      </p:sp>
      <p:sp>
        <p:nvSpPr>
          <p:cNvPr id="21509" name="Rectangle 5"/>
          <p:cNvSpPr>
            <a:spLocks noChangeArrowheads="1"/>
          </p:cNvSpPr>
          <p:nvPr>
            <p:custDataLst>
              <p:tags r:id="rId4"/>
            </p:custDataLst>
          </p:nvPr>
        </p:nvSpPr>
        <p:spPr bwMode="auto">
          <a:xfrm>
            <a:off x="685800" y="990600"/>
            <a:ext cx="7772400" cy="5334000"/>
          </a:xfrm>
          <a:prstGeom prst="rect">
            <a:avLst/>
          </a:prstGeom>
          <a:noFill/>
          <a:ln w="9525">
            <a:noFill/>
            <a:miter lim="800000"/>
            <a:headEnd/>
            <a:tailEnd/>
          </a:ln>
        </p:spPr>
        <p:txBody>
          <a:bodyPr/>
          <a:lstStyle/>
          <a:p>
            <a:pPr marL="342900" indent="-342900" fontAlgn="base">
              <a:spcBef>
                <a:spcPct val="20000"/>
              </a:spcBef>
              <a:spcAft>
                <a:spcPct val="0"/>
              </a:spcAft>
            </a:pPr>
            <a:r>
              <a:rPr lang="en-US" sz="2800">
                <a:solidFill>
                  <a:prstClr val="black"/>
                </a:solidFill>
                <a:latin typeface="Arial" charset="0"/>
              </a:rPr>
              <a:t>Technology to convert scanned docs to text</a:t>
            </a:r>
          </a:p>
          <a:p>
            <a:pPr marL="742950" lvl="1" indent="-285750" fontAlgn="base">
              <a:spcBef>
                <a:spcPct val="20000"/>
              </a:spcBef>
              <a:spcAft>
                <a:spcPct val="0"/>
              </a:spcAft>
              <a:buFontTx/>
              <a:buChar char="•"/>
            </a:pPr>
            <a:r>
              <a:rPr lang="en-US" sz="2000">
                <a:solidFill>
                  <a:prstClr val="black"/>
                </a:solidFill>
                <a:latin typeface="Arial" charset="0"/>
              </a:rPr>
              <a:t>If you have a scanner, it probably came with OCR software</a:t>
            </a:r>
          </a:p>
          <a:p>
            <a:pPr marL="342900" indent="-342900" fontAlgn="base">
              <a:spcBef>
                <a:spcPct val="20000"/>
              </a:spcBef>
              <a:spcAft>
                <a:spcPct val="0"/>
              </a:spcAft>
            </a:pPr>
            <a:endParaRPr lang="en-US" sz="2800">
              <a:solidFill>
                <a:prstClr val="black"/>
              </a:solidFill>
              <a:latin typeface="Arial" charset="0"/>
            </a:endParaRPr>
          </a:p>
        </p:txBody>
      </p:sp>
      <p:pic>
        <p:nvPicPr>
          <p:cNvPr id="21510" name="Picture 6" descr="California_license_plate_ANPR"/>
          <p:cNvPicPr>
            <a:picLocks noChangeAspect="1" noChangeArrowheads="1"/>
          </p:cNvPicPr>
          <p:nvPr>
            <p:custDataLst>
              <p:tags r:id="rId5"/>
            </p:custDataLst>
          </p:nvPr>
        </p:nvPicPr>
        <p:blipFill>
          <a:blip r:embed="rId11" cstate="print"/>
          <a:srcRect/>
          <a:stretch>
            <a:fillRect/>
          </a:stretch>
        </p:blipFill>
        <p:spPr bwMode="auto">
          <a:xfrm>
            <a:off x="4876800" y="2419350"/>
            <a:ext cx="3581400" cy="2762250"/>
          </a:xfrm>
          <a:prstGeom prst="rect">
            <a:avLst/>
          </a:prstGeom>
          <a:noFill/>
          <a:ln w="9525">
            <a:noFill/>
            <a:miter lim="800000"/>
            <a:headEnd/>
            <a:tailEnd/>
          </a:ln>
        </p:spPr>
      </p:pic>
      <p:sp>
        <p:nvSpPr>
          <p:cNvPr id="21511" name="Text Box 7"/>
          <p:cNvSpPr txBox="1">
            <a:spLocks noChangeArrowheads="1"/>
          </p:cNvSpPr>
          <p:nvPr>
            <p:custDataLst>
              <p:tags r:id="rId6"/>
            </p:custDataLst>
          </p:nvPr>
        </p:nvSpPr>
        <p:spPr bwMode="auto">
          <a:xfrm>
            <a:off x="4511675" y="5362575"/>
            <a:ext cx="4513263" cy="7016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License plate readers</a:t>
            </a:r>
          </a:p>
          <a:p>
            <a:pPr algn="ctr" fontAlgn="base">
              <a:spcBef>
                <a:spcPct val="0"/>
              </a:spcBef>
              <a:spcAft>
                <a:spcPct val="0"/>
              </a:spcAft>
            </a:pPr>
            <a:r>
              <a:rPr lang="en-US" sz="1200">
                <a:solidFill>
                  <a:prstClr val="black"/>
                </a:solidFill>
                <a:latin typeface="Arial" charset="0"/>
                <a:hlinkClick r:id="rId12"/>
              </a:rPr>
              <a:t>http://en.wikipedia.org/wiki/Automatic_number_plate_recognition</a:t>
            </a:r>
            <a:endParaRPr lang="en-US" sz="1200">
              <a:solidFill>
                <a:prstClr val="black"/>
              </a:solidFill>
              <a:latin typeface="Arial" charset="0"/>
            </a:endParaRPr>
          </a:p>
          <a:p>
            <a:pPr algn="ctr" fontAlgn="base">
              <a:spcBef>
                <a:spcPct val="0"/>
              </a:spcBef>
              <a:spcAft>
                <a:spcPct val="0"/>
              </a:spcAft>
            </a:pPr>
            <a:endParaRPr lang="en-US" sz="1200">
              <a:solidFill>
                <a:prstClr val="black"/>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1113</Words>
  <Application>Microsoft Office PowerPoint</Application>
  <PresentationFormat>On-screen Show (4:3)</PresentationFormat>
  <Paragraphs>234</Paragraphs>
  <Slides>41</Slides>
  <Notes>17</Notes>
  <HiddenSlides>0</HiddenSlides>
  <MMClips>0</MMClips>
  <ScaleCrop>false</ScaleCrop>
  <HeadingPairs>
    <vt:vector size="4" baseType="variant">
      <vt:variant>
        <vt:lpstr>Theme</vt:lpstr>
      </vt:variant>
      <vt:variant>
        <vt:i4>4</vt:i4>
      </vt:variant>
      <vt:variant>
        <vt:lpstr>Slide Titles</vt:lpstr>
      </vt:variant>
      <vt:variant>
        <vt:i4>41</vt:i4>
      </vt:variant>
    </vt:vector>
  </HeadingPairs>
  <TitlesOfParts>
    <vt:vector size="45" baseType="lpstr">
      <vt:lpstr>Blank Presentation</vt:lpstr>
      <vt:lpstr>1_Office Theme</vt:lpstr>
      <vt:lpstr>3_Office Theme</vt:lpstr>
      <vt:lpstr>5_Office Theme</vt:lpstr>
      <vt:lpstr>CS 696: Applied Computer Vision</vt:lpstr>
      <vt:lpstr>Today’s Class</vt:lpstr>
      <vt:lpstr>What is Computer Vision?</vt:lpstr>
      <vt:lpstr>Computer Vision</vt:lpstr>
      <vt:lpstr>Vision is really hard</vt:lpstr>
      <vt:lpstr>Why computer vision matters</vt:lpstr>
      <vt:lpstr>Ridiculously brief history of computer vision</vt:lpstr>
      <vt:lpstr>How vision is used now</vt:lpstr>
      <vt:lpstr>Optical character recognition (OCR)</vt:lpstr>
      <vt:lpstr>Face detection</vt:lpstr>
      <vt:lpstr>Smile detection</vt:lpstr>
      <vt:lpstr>Object recognition (in supermarkets)</vt:lpstr>
      <vt:lpstr>Vision-based biometrics</vt:lpstr>
      <vt:lpstr>Login without a password…</vt:lpstr>
      <vt:lpstr>Object recognition (in mobile phones)</vt:lpstr>
      <vt:lpstr>Special effects:  shape capture</vt:lpstr>
      <vt:lpstr>Special effects:  motion capture</vt:lpstr>
      <vt:lpstr>Sports: tennis</vt:lpstr>
      <vt:lpstr>Sports: football</vt:lpstr>
      <vt:lpstr>Smart cars</vt:lpstr>
      <vt:lpstr>Google cars</vt:lpstr>
      <vt:lpstr>Interactive Games: Kinect</vt:lpstr>
      <vt:lpstr>Vision in space</vt:lpstr>
      <vt:lpstr>Industrial robots</vt:lpstr>
      <vt:lpstr>Mobile robots</vt:lpstr>
      <vt:lpstr>Medical imaging</vt:lpstr>
      <vt:lpstr>Computer Vision and Nearby Fields</vt:lpstr>
      <vt:lpstr>Computer Vision at SDSU</vt:lpstr>
      <vt:lpstr>PowerPoint Presentation</vt:lpstr>
      <vt:lpstr>Course Information</vt:lpstr>
      <vt:lpstr>Office hours</vt:lpstr>
      <vt:lpstr>Course Syllabus (tentative)</vt:lpstr>
      <vt:lpstr>Grading</vt:lpstr>
      <vt:lpstr>Scope of CS 696</vt:lpstr>
      <vt:lpstr>Course Topics</vt:lpstr>
      <vt:lpstr>Textbook</vt:lpstr>
      <vt:lpstr>Prerequisites</vt:lpstr>
      <vt:lpstr>Homework Assignments</vt:lpstr>
      <vt:lpstr>Programming Language</vt:lpstr>
      <vt:lpstr>Matlab Installment</vt:lpstr>
      <vt:lpstr>Next Class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143: Introduction to Computer Vision</dc:title>
  <dc:creator>James Hays</dc:creator>
  <cp:lastModifiedBy>Xiao Bai Liu</cp:lastModifiedBy>
  <cp:revision>112</cp:revision>
  <dcterms:created xsi:type="dcterms:W3CDTF">2006-08-16T00:00:00Z</dcterms:created>
  <dcterms:modified xsi:type="dcterms:W3CDTF">2019-08-26T18:55:53Z</dcterms:modified>
</cp:coreProperties>
</file>